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4" r:id="rId2"/>
  </p:sldMasterIdLst>
  <p:notesMasterIdLst>
    <p:notesMasterId r:id="rId38"/>
  </p:notesMasterIdLst>
  <p:handoutMasterIdLst>
    <p:handoutMasterId r:id="rId39"/>
  </p:handoutMasterIdLst>
  <p:sldIdLst>
    <p:sldId id="315" r:id="rId3"/>
    <p:sldId id="317" r:id="rId4"/>
    <p:sldId id="316" r:id="rId5"/>
    <p:sldId id="318" r:id="rId6"/>
    <p:sldId id="319" r:id="rId7"/>
    <p:sldId id="322" r:id="rId8"/>
    <p:sldId id="323" r:id="rId9"/>
    <p:sldId id="321" r:id="rId10"/>
    <p:sldId id="320" r:id="rId11"/>
    <p:sldId id="324" r:id="rId12"/>
    <p:sldId id="325" r:id="rId13"/>
    <p:sldId id="327" r:id="rId14"/>
    <p:sldId id="326" r:id="rId15"/>
    <p:sldId id="328" r:id="rId16"/>
    <p:sldId id="329" r:id="rId17"/>
    <p:sldId id="330" r:id="rId18"/>
    <p:sldId id="331" r:id="rId19"/>
    <p:sldId id="333" r:id="rId20"/>
    <p:sldId id="334" r:id="rId21"/>
    <p:sldId id="336" r:id="rId22"/>
    <p:sldId id="337" r:id="rId23"/>
    <p:sldId id="338" r:id="rId24"/>
    <p:sldId id="339" r:id="rId25"/>
    <p:sldId id="335" r:id="rId26"/>
    <p:sldId id="332" r:id="rId27"/>
    <p:sldId id="342" r:id="rId28"/>
    <p:sldId id="340" r:id="rId29"/>
    <p:sldId id="341" r:id="rId30"/>
    <p:sldId id="344" r:id="rId31"/>
    <p:sldId id="346" r:id="rId32"/>
    <p:sldId id="347" r:id="rId33"/>
    <p:sldId id="348" r:id="rId34"/>
    <p:sldId id="349" r:id="rId35"/>
    <p:sldId id="350" r:id="rId36"/>
    <p:sldId id="343" r:id="rId37"/>
  </p:sldIdLst>
  <p:sldSz cx="11690350" cy="6578600"/>
  <p:notesSz cx="6858000" cy="9945688"/>
  <p:custDataLst>
    <p:tags r:id="rId40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584576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69152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753728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338304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922880" algn="l" defTabSz="11691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3507456" algn="l" defTabSz="11691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4092031" algn="l" defTabSz="11691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4676607" algn="l" defTabSz="11691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0000"/>
    <a:srgbClr val="0000FF"/>
    <a:srgbClr val="9A9AFB"/>
    <a:srgbClr val="0066FF"/>
    <a:srgbClr val="FF0066"/>
    <a:srgbClr val="2E4B9B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76012" autoAdjust="0"/>
  </p:normalViewPr>
  <p:slideViewPr>
    <p:cSldViewPr snapToObjects="1" showGuides="1">
      <p:cViewPr>
        <p:scale>
          <a:sx n="112" d="100"/>
          <a:sy n="112" d="100"/>
        </p:scale>
        <p:origin x="-72" y="-726"/>
      </p:cViewPr>
      <p:guideLst>
        <p:guide orient="horz" pos="2072"/>
        <p:guide pos="36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2290" cy="49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76" tIns="0" rIns="19476" bIns="0" numCol="1" anchor="t" anchorCtr="0" compatLnSpc="1">
            <a:prstTxWarp prst="textNoShape">
              <a:avLst/>
            </a:prstTxWarp>
          </a:bodyPr>
          <a:lstStyle>
            <a:lvl1pPr algn="l" defTabSz="928174" eaLnBrk="0" hangingPunct="0">
              <a:spcBef>
                <a:spcPct val="0"/>
              </a:spcBef>
              <a:defRPr sz="1000" i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710" y="1"/>
            <a:ext cx="2972290" cy="49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76" tIns="0" rIns="19476" bIns="0" numCol="1" anchor="t" anchorCtr="0" compatLnSpc="1">
            <a:prstTxWarp prst="textNoShape">
              <a:avLst/>
            </a:prstTxWarp>
          </a:bodyPr>
          <a:lstStyle>
            <a:lvl1pPr algn="r" defTabSz="928174" eaLnBrk="0" hangingPunct="0">
              <a:spcBef>
                <a:spcPct val="0"/>
              </a:spcBef>
              <a:defRPr sz="1000" i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7922"/>
            <a:ext cx="2972290" cy="49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76" tIns="0" rIns="19476" bIns="0" numCol="1" anchor="b" anchorCtr="0" compatLnSpc="1">
            <a:prstTxWarp prst="textNoShape">
              <a:avLst/>
            </a:prstTxWarp>
          </a:bodyPr>
          <a:lstStyle>
            <a:lvl1pPr algn="l" defTabSz="928174" eaLnBrk="0" hangingPunct="0">
              <a:spcBef>
                <a:spcPct val="0"/>
              </a:spcBef>
              <a:defRPr sz="1000" i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710" y="9447922"/>
            <a:ext cx="2972290" cy="49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76" tIns="0" rIns="19476" bIns="0" numCol="1" anchor="b" anchorCtr="0" compatLnSpc="1">
            <a:prstTxWarp prst="textNoShape">
              <a:avLst/>
            </a:prstTxWarp>
          </a:bodyPr>
          <a:lstStyle>
            <a:lvl1pPr algn="r" defTabSz="928174" eaLnBrk="0" hangingPunct="0">
              <a:spcBef>
                <a:spcPct val="0"/>
              </a:spcBef>
              <a:defRPr sz="1000" i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5036939-2DB5-4A16-AD9F-E82470010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7263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vmlDrawing" Target="../drawings/vmlDrawing1.vml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2290" cy="49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76" tIns="0" rIns="19476" bIns="0" numCol="1" anchor="t" anchorCtr="0" compatLnSpc="1">
            <a:prstTxWarp prst="textNoShape">
              <a:avLst/>
            </a:prstTxWarp>
          </a:bodyPr>
          <a:lstStyle>
            <a:lvl1pPr algn="l" defTabSz="772939" eaLnBrk="0" hangingPunct="0">
              <a:spcBef>
                <a:spcPct val="0"/>
              </a:spcBef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710" y="1"/>
            <a:ext cx="2972290" cy="49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76" tIns="0" rIns="19476" bIns="0" numCol="1" anchor="t" anchorCtr="0" compatLnSpc="1">
            <a:prstTxWarp prst="textNoShape">
              <a:avLst/>
            </a:prstTxWarp>
          </a:bodyPr>
          <a:lstStyle>
            <a:lvl1pPr algn="r" defTabSz="772939" eaLnBrk="0" hangingPunct="0">
              <a:spcBef>
                <a:spcPct val="0"/>
              </a:spcBef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7922"/>
            <a:ext cx="2972290" cy="49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76" tIns="0" rIns="19476" bIns="0" numCol="1" anchor="b" anchorCtr="0" compatLnSpc="1">
            <a:prstTxWarp prst="textNoShape">
              <a:avLst/>
            </a:prstTxWarp>
          </a:bodyPr>
          <a:lstStyle>
            <a:lvl1pPr algn="l" defTabSz="772939" eaLnBrk="0" hangingPunct="0">
              <a:spcBef>
                <a:spcPct val="0"/>
              </a:spcBef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710" y="9447922"/>
            <a:ext cx="2972290" cy="49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76" tIns="0" rIns="19476" bIns="0" numCol="1" anchor="b" anchorCtr="0" compatLnSpc="1">
            <a:prstTxWarp prst="textNoShape">
              <a:avLst/>
            </a:prstTxWarp>
          </a:bodyPr>
          <a:lstStyle>
            <a:lvl1pPr algn="r" defTabSz="772939" eaLnBrk="0" hangingPunct="0">
              <a:spcBef>
                <a:spcPct val="0"/>
              </a:spcBef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7A959E92-C05F-4ED1-9CC4-E36A78A6EE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3420" y="4727172"/>
            <a:ext cx="5031160" cy="418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35" tIns="47070" rIns="94135" bIns="470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03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413" y="750888"/>
            <a:ext cx="6607175" cy="3717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graphicFrame>
        <p:nvGraphicFramePr>
          <p:cNvPr id="1026" name="Rectangle 8"/>
          <p:cNvGraphicFramePr>
            <a:graphicFrameLocks/>
          </p:cNvGraphicFramePr>
          <p:nvPr/>
        </p:nvGraphicFramePr>
        <p:xfrm>
          <a:off x="1142184" y="3481152"/>
          <a:ext cx="4572000" cy="2983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Clip" r:id="rId3" imgW="0" imgH="0" progId="">
                  <p:embed/>
                </p:oleObj>
              </mc:Choice>
              <mc:Fallback>
                <p:oleObj name="Clip" r:id="rId3" imgW="0" imgH="0" progId="">
                  <p:embed/>
                  <p:pic>
                    <p:nvPicPr>
                      <p:cNvPr id="0" name="Rectangle 8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184" y="3481152"/>
                        <a:ext cx="4572000" cy="29833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16161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1pPr>
    <a:lvl2pPr marL="582547"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2pPr>
    <a:lvl3pPr marL="1165092"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3pPr>
    <a:lvl4pPr marL="1747639"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4pPr>
    <a:lvl5pPr marL="2330185"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5pPr>
    <a:lvl6pPr marL="2922880" algn="l" defTabSz="11691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07456" algn="l" defTabSz="11691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92031" algn="l" defTabSz="11691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76607" algn="l" defTabSz="11691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4200" y="2074854"/>
            <a:ext cx="10521950" cy="109696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Prof. J. Walter, HsKa, Stand: </a:t>
            </a:r>
            <a:fld id="{C99F8BE2-4AE9-4100-B166-AF653C59F4C7}" type="datetime1">
              <a:rPr lang="de-DE" smtClean="0"/>
              <a:pPr/>
              <a:t>06.11.2011</a:t>
            </a:fld>
            <a:r>
              <a:rPr lang="de-DE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1754188" y="3727450"/>
            <a:ext cx="8181975" cy="16811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0111" y="481455"/>
            <a:ext cx="9435493" cy="5497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1380750" y="1381334"/>
            <a:ext cx="9435125" cy="469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31395" indent="-231395">
              <a:buClr>
                <a:srgbClr val="6699FF"/>
              </a:buClr>
              <a:buFont typeface="Arial" pitchFamily="34" charset="0"/>
              <a:buChar char="•"/>
              <a:defRPr sz="26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7655" y="6097588"/>
            <a:ext cx="6072229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06.11.2011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0111" y="481455"/>
            <a:ext cx="9435493" cy="5497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1380750" y="1381334"/>
            <a:ext cx="4738419" cy="469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31395" indent="-231395">
              <a:buClr>
                <a:srgbClr val="6699FF"/>
              </a:buClr>
              <a:buFont typeface="Arial" pitchFamily="34" charset="0"/>
              <a:buChar char="•"/>
              <a:defRPr sz="26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7655" y="6097588"/>
            <a:ext cx="6072229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06.11.2011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0111" y="481455"/>
            <a:ext cx="9435493" cy="5497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7655" y="6097588"/>
            <a:ext cx="6072229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06.11.2011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0750" y="457162"/>
            <a:ext cx="9435125" cy="595929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80111" y="1380694"/>
            <a:ext cx="9435493" cy="46963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4" name="Grafik 3" descr="KMT-Logo-graduier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9327" y="524691"/>
            <a:ext cx="613900" cy="357190"/>
          </a:xfrm>
          <a:prstGeom prst="rect">
            <a:avLst/>
          </a:prstGeom>
        </p:spPr>
      </p:pic>
      <p:sp>
        <p:nvSpPr>
          <p:cNvPr id="5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7655" y="6097588"/>
            <a:ext cx="6072229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06.11.2011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76300" y="2043113"/>
            <a:ext cx="9937750" cy="1411287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54188" y="3727450"/>
            <a:ext cx="8181975" cy="1681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23925" y="4227513"/>
            <a:ext cx="9936163" cy="13065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23925" y="2787650"/>
            <a:ext cx="9936163" cy="14398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84200" y="1535113"/>
            <a:ext cx="5184775" cy="4341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921375" y="1535113"/>
            <a:ext cx="5184775" cy="4341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84200" y="1473200"/>
            <a:ext cx="5165725" cy="612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84200" y="2085975"/>
            <a:ext cx="5165725" cy="3790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938838" y="1473200"/>
            <a:ext cx="5167312" cy="612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938838" y="2085975"/>
            <a:ext cx="5167312" cy="3790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4200" y="261938"/>
            <a:ext cx="3846513" cy="11144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0413" y="261938"/>
            <a:ext cx="6535737" cy="5614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84200" y="1376363"/>
            <a:ext cx="3846513" cy="45005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90763" y="4605338"/>
            <a:ext cx="7015162" cy="542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90763" y="587375"/>
            <a:ext cx="7015162" cy="3948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290763" y="5148263"/>
            <a:ext cx="7015162" cy="773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475663" y="263525"/>
            <a:ext cx="2630487" cy="5613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84200" y="263525"/>
            <a:ext cx="7739063" cy="5613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KMT-Logo-graduier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9327" y="524691"/>
            <a:ext cx="613900" cy="357190"/>
          </a:xfrm>
          <a:prstGeom prst="rect">
            <a:avLst/>
          </a:prstGeom>
        </p:spPr>
      </p:pic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7655" y="6097588"/>
            <a:ext cx="6072229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06.11.2011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51" r:id="rId4"/>
    <p:sldLayoutId id="2147483652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aseline="0">
          <a:solidFill>
            <a:srgbClr val="7F7F7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7F7F7F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7F7F7F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7F7F7F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7F7F7F"/>
          </a:solidFill>
          <a:latin typeface="Verdana" pitchFamily="34" charset="0"/>
        </a:defRPr>
      </a:lvl5pPr>
      <a:lvl6pPr marL="584576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Verdana" pitchFamily="34" charset="0"/>
        </a:defRPr>
      </a:lvl6pPr>
      <a:lvl7pPr marL="1169152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Verdana" pitchFamily="34" charset="0"/>
        </a:defRPr>
      </a:lvl7pPr>
      <a:lvl8pPr marL="1753728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Verdana" pitchFamily="34" charset="0"/>
        </a:defRPr>
      </a:lvl8pPr>
      <a:lvl9pPr marL="2338304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Verdana" pitchFamily="34" charset="0"/>
        </a:defRPr>
      </a:lvl9pPr>
    </p:titleStyle>
    <p:bodyStyle>
      <a:lvl1pPr marL="438432" indent="-438432" algn="l" rtl="0" eaLnBrk="1" fontAlgn="base" hangingPunct="1">
        <a:spcBef>
          <a:spcPct val="20000"/>
        </a:spcBef>
        <a:spcAft>
          <a:spcPct val="0"/>
        </a:spcAft>
        <a:buClr>
          <a:srgbClr val="6699FF"/>
        </a:buClr>
        <a:buSzPct val="75000"/>
        <a:buFont typeface="Symbol" pitchFamily="18" charset="2"/>
        <a:buChar char="·"/>
        <a:defRPr sz="2600">
          <a:solidFill>
            <a:srgbClr val="7F7F7F"/>
          </a:solidFill>
          <a:latin typeface="+mn-lt"/>
          <a:ea typeface="+mn-ea"/>
          <a:cs typeface="+mn-cs"/>
        </a:defRPr>
      </a:lvl1pPr>
      <a:lvl2pPr marL="949936" indent="-365360" algn="l" rtl="0" eaLnBrk="1" fontAlgn="base" hangingPunct="1">
        <a:spcBef>
          <a:spcPct val="20000"/>
        </a:spcBef>
        <a:spcAft>
          <a:spcPct val="0"/>
        </a:spcAft>
        <a:buClr>
          <a:srgbClr val="6699FF"/>
        </a:buClr>
        <a:buSzPct val="75000"/>
        <a:buFont typeface="Symbol" pitchFamily="18" charset="2"/>
        <a:buChar char="·"/>
        <a:defRPr sz="2600">
          <a:solidFill>
            <a:srgbClr val="7F7F7F"/>
          </a:solidFill>
          <a:latin typeface="+mn-lt"/>
        </a:defRPr>
      </a:lvl2pPr>
      <a:lvl3pPr marL="1461440" indent="-292288" algn="l" rtl="0" eaLnBrk="1" fontAlgn="base" hangingPunct="1">
        <a:spcBef>
          <a:spcPct val="20000"/>
        </a:spcBef>
        <a:spcAft>
          <a:spcPct val="0"/>
        </a:spcAft>
        <a:buClr>
          <a:srgbClr val="6699FF"/>
        </a:buClr>
        <a:buSzPct val="75000"/>
        <a:buFont typeface="Symbol" pitchFamily="18" charset="2"/>
        <a:buChar char="·"/>
        <a:defRPr>
          <a:solidFill>
            <a:srgbClr val="7F7F7F"/>
          </a:solidFill>
          <a:latin typeface="+mn-lt"/>
        </a:defRPr>
      </a:lvl3pPr>
      <a:lvl4pPr marL="1997301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4pPr>
      <a:lvl5pPr marL="2533162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5pPr>
      <a:lvl6pPr marL="3117738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6pPr>
      <a:lvl7pPr marL="3702314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7pPr>
      <a:lvl8pPr marL="4286890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8pPr>
      <a:lvl9pPr marL="4871466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9pPr>
    </p:bodyStyle>
    <p:otherStyle>
      <a:defPPr>
        <a:defRPr lang="de-DE"/>
      </a:defPPr>
      <a:lvl1pPr marL="0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4576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69152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3728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8304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22880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07456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92031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76607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84200" y="263525"/>
            <a:ext cx="1052195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84200" y="1535113"/>
            <a:ext cx="10521950" cy="4341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84200" y="6097588"/>
            <a:ext cx="2727325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5C563-409F-4E2A-B140-A35D9834EFB9}" type="datetimeFigureOut">
              <a:rPr lang="de-DE" smtClean="0"/>
              <a:pPr/>
              <a:t>06.11.2011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94150" y="6097588"/>
            <a:ext cx="3702050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8825" y="6097588"/>
            <a:ext cx="2727325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DD326-2FB8-4D32-A300-959415B22D0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s-karlsruhe.de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 smtClean="0"/>
              <a:t>Methodisches Entwickeln</a:t>
            </a:r>
            <a:endParaRPr lang="de-DE" sz="4800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Jürgen Walter</a:t>
            </a:r>
          </a:p>
          <a:p>
            <a:endParaRPr lang="de-DE" dirty="0"/>
          </a:p>
        </p:txBody>
      </p:sp>
      <p:pic>
        <p:nvPicPr>
          <p:cNvPr id="20488" name="Picture 8" descr="http://www.hit-karlsruhe.de/hfm-podcast/images/index-780x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0850" y="0"/>
            <a:ext cx="7429500" cy="952500"/>
          </a:xfrm>
          <a:prstGeom prst="rect">
            <a:avLst/>
          </a:prstGeom>
          <a:noFill/>
        </p:spPr>
      </p:pic>
      <p:pic>
        <p:nvPicPr>
          <p:cNvPr id="20490" name="Picture 10" descr="http://www.hit-karlsruhe.de/00-HIT-WEB/images/fh_signet_ot_small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793" y="5026024"/>
            <a:ext cx="1028700" cy="1190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17541" y="2857252"/>
            <a:ext cx="10521950" cy="1096963"/>
          </a:xfrm>
        </p:spPr>
        <p:txBody>
          <a:bodyPr/>
          <a:lstStyle/>
          <a:p>
            <a:r>
              <a:rPr lang="de-DE" sz="4000" b="1" dirty="0" smtClean="0"/>
              <a:t>wahrnehmen – denken - handeln</a:t>
            </a:r>
            <a:endParaRPr lang="de-DE" sz="4000" b="1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754188" y="4369420"/>
            <a:ext cx="8181975" cy="1681163"/>
          </a:xfrm>
        </p:spPr>
        <p:txBody>
          <a:bodyPr/>
          <a:lstStyle/>
          <a:p>
            <a:r>
              <a:rPr lang="de-DE" dirty="0" smtClean="0"/>
              <a:t>Motto der Vorlesung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373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Format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16:9</a:t>
            </a:r>
          </a:p>
          <a:p>
            <a:r>
              <a:rPr lang="de-DE" dirty="0" smtClean="0"/>
              <a:t>4:3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246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Systemtheorie Informationstechnik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Der Empfänger bestimmt die Nachricht!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518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Überblick KMT-Webseite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Startseite</a:t>
            </a:r>
          </a:p>
          <a:p>
            <a:r>
              <a:rPr lang="de-DE" dirty="0" smtClean="0"/>
              <a:t>Logo</a:t>
            </a:r>
          </a:p>
          <a:p>
            <a:r>
              <a:rPr lang="de-DE" smtClean="0"/>
              <a:t>Verhältnis: Navigation </a:t>
            </a:r>
            <a:r>
              <a:rPr lang="de-DE" dirty="0" smtClean="0"/>
              <a:t>/ </a:t>
            </a:r>
            <a:r>
              <a:rPr lang="de-DE" smtClean="0"/>
              <a:t>Inhalt </a:t>
            </a:r>
            <a:r>
              <a:rPr lang="de-DE" smtClean="0"/>
              <a:t>– Bsp</a:t>
            </a:r>
            <a:r>
              <a:rPr lang="de-DE" dirty="0" smtClean="0"/>
              <a:t>. Buch</a:t>
            </a:r>
          </a:p>
          <a:p>
            <a:r>
              <a:rPr lang="de-DE" dirty="0" smtClean="0"/>
              <a:t>Schaubild </a:t>
            </a:r>
          </a:p>
          <a:p>
            <a:pPr lvl="1"/>
            <a:r>
              <a:rPr lang="de-DE" dirty="0" smtClean="0"/>
              <a:t>Kultur – Produktion – Technik Säulen</a:t>
            </a:r>
          </a:p>
          <a:p>
            <a:pPr lvl="1"/>
            <a:r>
              <a:rPr lang="de-DE" dirty="0" smtClean="0"/>
              <a:t>In der Mitte Produktion</a:t>
            </a:r>
          </a:p>
          <a:p>
            <a:r>
              <a:rPr lang="de-DE" dirty="0" smtClean="0"/>
              <a:t>Ziele Semester 1</a:t>
            </a:r>
          </a:p>
          <a:p>
            <a:pPr lvl="1"/>
            <a:r>
              <a:rPr lang="de-DE" dirty="0" smtClean="0"/>
              <a:t>Meldung Nachricht</a:t>
            </a:r>
          </a:p>
          <a:p>
            <a:pPr lvl="1"/>
            <a:r>
              <a:rPr lang="de-DE" dirty="0" smtClean="0"/>
              <a:t>Alle bestehen die ersten beiden Semester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537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tagesschau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Messlatte – Inhalt &amp; Technologie</a:t>
            </a:r>
          </a:p>
          <a:p>
            <a:pPr lvl="1"/>
            <a:r>
              <a:rPr lang="de-DE" dirty="0" smtClean="0"/>
              <a:t>Schaar – Spionagesoftware – CCC</a:t>
            </a:r>
          </a:p>
          <a:p>
            <a:pPr lvl="1"/>
            <a:r>
              <a:rPr lang="de-DE" dirty="0" smtClean="0"/>
              <a:t>Du bist Terrorist</a:t>
            </a:r>
          </a:p>
          <a:p>
            <a:pPr lvl="2"/>
            <a:r>
              <a:rPr lang="de-DE" dirty="0" smtClean="0"/>
              <a:t>Nachdenklichkeit</a:t>
            </a:r>
          </a:p>
          <a:p>
            <a:pPr lvl="1"/>
            <a:r>
              <a:rPr lang="de-DE" dirty="0" smtClean="0"/>
              <a:t>Technisch machbar – </a:t>
            </a:r>
            <a:r>
              <a:rPr lang="de-DE" dirty="0" err="1" smtClean="0"/>
              <a:t>tracert</a:t>
            </a:r>
            <a:r>
              <a:rPr lang="de-DE" dirty="0" smtClean="0"/>
              <a:t> web.de</a:t>
            </a:r>
          </a:p>
          <a:p>
            <a:pPr lvl="2"/>
            <a:r>
              <a:rPr lang="de-DE" dirty="0" err="1" smtClean="0"/>
              <a:t>Cmd</a:t>
            </a:r>
            <a:r>
              <a:rPr lang="de-DE" dirty="0" smtClean="0"/>
              <a:t>-Box</a:t>
            </a:r>
          </a:p>
          <a:p>
            <a:pPr lvl="2"/>
            <a:r>
              <a:rPr lang="de-DE" dirty="0" smtClean="0"/>
              <a:t>Frankfurt</a:t>
            </a:r>
          </a:p>
          <a:p>
            <a:pPr lvl="2"/>
            <a:r>
              <a:rPr lang="de-DE" dirty="0" smtClean="0"/>
              <a:t>Ortung ist technisch einfach: Handy, </a:t>
            </a:r>
            <a:r>
              <a:rPr lang="de-DE" dirty="0" err="1" smtClean="0"/>
              <a:t>iPad</a:t>
            </a:r>
            <a:r>
              <a:rPr lang="de-DE" dirty="0" smtClean="0"/>
              <a:t>,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115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TRIMEDIAL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Fernsehen</a:t>
            </a:r>
          </a:p>
          <a:p>
            <a:r>
              <a:rPr lang="de-DE" dirty="0" smtClean="0"/>
              <a:t>Radio</a:t>
            </a:r>
          </a:p>
          <a:p>
            <a:r>
              <a:rPr lang="de-DE" dirty="0" smtClean="0"/>
              <a:t>Zeitschrift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0308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Prüfungen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Verweis auf Studien- und Prüfungsordnung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5289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Kabel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Bitte keine Kabel auf dem Boden</a:t>
            </a:r>
          </a:p>
          <a:p>
            <a:r>
              <a:rPr lang="de-DE" dirty="0" smtClean="0"/>
              <a:t>Einmal mit Bürostuhl überfahren </a:t>
            </a:r>
            <a:r>
              <a:rPr lang="de-DE" dirty="0" smtClean="0">
                <a:sym typeface="Wingdings" pitchFamily="2" charset="2"/>
              </a:rPr>
              <a:t> Defekt</a:t>
            </a:r>
          </a:p>
          <a:p>
            <a:r>
              <a:rPr lang="de-DE" dirty="0" smtClean="0">
                <a:sym typeface="Wingdings" pitchFamily="2" charset="2"/>
              </a:rPr>
              <a:t>Bitte alle Kabel in den Kabelkanal</a:t>
            </a:r>
          </a:p>
          <a:p>
            <a:r>
              <a:rPr lang="de-DE" dirty="0" smtClean="0">
                <a:sym typeface="Wingdings" pitchFamily="2" charset="2"/>
              </a:rPr>
              <a:t>Kabel sind empfindlich!!!!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0760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blieb hängen?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Wahrnehmen – denken – handeln</a:t>
            </a:r>
          </a:p>
          <a:p>
            <a:r>
              <a:rPr lang="de-DE" dirty="0" smtClean="0"/>
              <a:t>Shit in </a:t>
            </a:r>
            <a:r>
              <a:rPr lang="de-DE" dirty="0" err="1" smtClean="0"/>
              <a:t>shit</a:t>
            </a:r>
            <a:r>
              <a:rPr lang="de-DE" dirty="0" smtClean="0"/>
              <a:t> out</a:t>
            </a:r>
          </a:p>
          <a:p>
            <a:r>
              <a:rPr lang="de-DE" dirty="0" smtClean="0"/>
              <a:t>Der Empfänger bestimmt die Nachricht</a:t>
            </a:r>
          </a:p>
          <a:p>
            <a:r>
              <a:rPr lang="de-DE" dirty="0" smtClean="0"/>
              <a:t>16:9 Augen nebeneinander</a:t>
            </a:r>
          </a:p>
          <a:p>
            <a:r>
              <a:rPr lang="de-DE" dirty="0" smtClean="0"/>
              <a:t>Technik – Technologie</a:t>
            </a:r>
          </a:p>
          <a:p>
            <a:r>
              <a:rPr lang="de-DE" dirty="0" smtClean="0"/>
              <a:t>Tagesschau – Messlatte</a:t>
            </a:r>
          </a:p>
          <a:p>
            <a:r>
              <a:rPr lang="de-DE" dirty="0" smtClean="0"/>
              <a:t>Logo</a:t>
            </a:r>
          </a:p>
          <a:p>
            <a:r>
              <a:rPr lang="de-DE" smtClean="0"/>
              <a:t>Trimedial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442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17.10.2011</a:t>
            </a:r>
            <a:endParaRPr lang="de-DE" b="1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Rechner einrichten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7038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Gesamtkonzept HDTV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12,5 </a:t>
            </a:r>
            <a:r>
              <a:rPr lang="de-DE" dirty="0" err="1" smtClean="0"/>
              <a:t>Gbyte</a:t>
            </a:r>
            <a:r>
              <a:rPr lang="de-DE" dirty="0" smtClean="0"/>
              <a:t> / h *3 * 2 </a:t>
            </a:r>
            <a:r>
              <a:rPr lang="de-DE" dirty="0" smtClean="0">
                <a:sym typeface="Wingdings" pitchFamily="2" charset="2"/>
              </a:rPr>
              <a:t> 75 </a:t>
            </a:r>
            <a:r>
              <a:rPr lang="de-DE" dirty="0" err="1" smtClean="0">
                <a:sym typeface="Wingdings" pitchFamily="2" charset="2"/>
              </a:rPr>
              <a:t>Gbyte</a:t>
            </a:r>
            <a:endParaRPr lang="de-DE" dirty="0" smtClean="0">
              <a:sym typeface="Wingdings" pitchFamily="2" charset="2"/>
            </a:endParaRPr>
          </a:p>
          <a:p>
            <a:r>
              <a:rPr lang="de-DE" dirty="0" smtClean="0">
                <a:sym typeface="Wingdings" pitchFamily="2" charset="2"/>
              </a:rPr>
              <a:t>10 Konzerte  750 </a:t>
            </a:r>
            <a:r>
              <a:rPr lang="de-DE" dirty="0" err="1" smtClean="0">
                <a:sym typeface="Wingdings" pitchFamily="2" charset="2"/>
              </a:rPr>
              <a:t>Gbyte</a:t>
            </a:r>
            <a:endParaRPr lang="de-DE" dirty="0" smtClean="0">
              <a:sym typeface="Wingdings" pitchFamily="2" charset="2"/>
            </a:endParaRPr>
          </a:p>
          <a:p>
            <a:r>
              <a:rPr lang="de-DE" dirty="0" smtClean="0">
                <a:sym typeface="Wingdings" pitchFamily="2" charset="2"/>
              </a:rPr>
              <a:t>Plattenwechsel</a:t>
            </a:r>
          </a:p>
          <a:p>
            <a:r>
              <a:rPr lang="de-DE" dirty="0" smtClean="0">
                <a:sym typeface="Wingdings" pitchFamily="2" charset="2"/>
              </a:rPr>
              <a:t>Rohdaten bis zur Ausstrahlung aufbewahren</a:t>
            </a:r>
          </a:p>
          <a:p>
            <a:r>
              <a:rPr lang="de-DE" dirty="0" smtClean="0">
                <a:sym typeface="Wingdings" pitchFamily="2" charset="2"/>
              </a:rPr>
              <a:t>Rohdaten  Typische Bilder aufbewahren</a:t>
            </a:r>
          </a:p>
          <a:p>
            <a:pPr lvl="1"/>
            <a:r>
              <a:rPr lang="de-DE" dirty="0" smtClean="0">
                <a:sym typeface="Wingdings" pitchFamily="2" charset="2"/>
              </a:rPr>
              <a:t>Karlsruhe – Ortsschild</a:t>
            </a:r>
          </a:p>
          <a:p>
            <a:pPr lvl="1"/>
            <a:r>
              <a:rPr lang="de-DE" dirty="0" smtClean="0">
                <a:sym typeface="Wingdings" pitchFamily="2" charset="2"/>
              </a:rPr>
              <a:t>Sonnuntergang / Aufgang</a:t>
            </a:r>
          </a:p>
          <a:p>
            <a:pPr lvl="1"/>
            <a:r>
              <a:rPr lang="de-DE" dirty="0" smtClean="0">
                <a:sym typeface="Wingdings" pitchFamily="2" charset="2"/>
              </a:rPr>
              <a:t>Pyramide</a:t>
            </a:r>
          </a:p>
          <a:p>
            <a:pPr lvl="1"/>
            <a:r>
              <a:rPr lang="de-DE" dirty="0" smtClean="0">
                <a:sym typeface="Wingdings" pitchFamily="2" charset="2"/>
              </a:rPr>
              <a:t>Uni </a:t>
            </a:r>
          </a:p>
          <a:p>
            <a:r>
              <a:rPr lang="de-DE" dirty="0" smtClean="0">
                <a:sym typeface="Wingdings" pitchFamily="2" charset="2"/>
              </a:rPr>
              <a:t>Rohdaten 1 Semester aufbewahren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1510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MAC PRO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2 XEON Prozessoren 8 Kerne + 8 Threads</a:t>
            </a:r>
          </a:p>
          <a:p>
            <a:r>
              <a:rPr lang="de-DE" dirty="0" smtClean="0"/>
              <a:t>Arbeitsspeicher 24 </a:t>
            </a:r>
            <a:r>
              <a:rPr lang="de-DE" dirty="0" err="1" smtClean="0"/>
              <a:t>GByte</a:t>
            </a:r>
            <a:r>
              <a:rPr lang="de-DE" dirty="0" smtClean="0"/>
              <a:t> 10^9Byte</a:t>
            </a:r>
          </a:p>
          <a:p>
            <a:r>
              <a:rPr lang="de-DE" dirty="0" smtClean="0"/>
              <a:t>8 Terabyte Festplatte</a:t>
            </a:r>
          </a:p>
          <a:p>
            <a:r>
              <a:rPr lang="de-DE" dirty="0" smtClean="0"/>
              <a:t>1 </a:t>
            </a:r>
            <a:r>
              <a:rPr lang="de-DE" dirty="0" err="1" smtClean="0"/>
              <a:t>Gbit</a:t>
            </a:r>
            <a:r>
              <a:rPr lang="de-DE" dirty="0" smtClean="0"/>
              <a:t>/s – Netzwerk</a:t>
            </a:r>
          </a:p>
          <a:p>
            <a:r>
              <a:rPr lang="de-DE" dirty="0" smtClean="0"/>
              <a:t>C: Betriebssysteme </a:t>
            </a:r>
          </a:p>
          <a:p>
            <a:pPr lvl="1"/>
            <a:r>
              <a:rPr lang="de-DE" dirty="0" smtClean="0"/>
              <a:t>1TB – MAC  - Audio </a:t>
            </a:r>
          </a:p>
          <a:p>
            <a:pPr lvl="1"/>
            <a:r>
              <a:rPr lang="de-DE" dirty="0" smtClean="0"/>
              <a:t>1TB – Windows 7 64-Bit – Video + Audio</a:t>
            </a:r>
          </a:p>
          <a:p>
            <a:r>
              <a:rPr lang="de-DE" dirty="0" smtClean="0"/>
              <a:t>D: Fertigen Projekte</a:t>
            </a:r>
          </a:p>
          <a:p>
            <a:r>
              <a:rPr lang="de-DE" dirty="0" smtClean="0"/>
              <a:t>E: Rohdaten der Projekte</a:t>
            </a:r>
          </a:p>
          <a:p>
            <a:r>
              <a:rPr lang="de-DE" dirty="0" smtClean="0"/>
              <a:t>F: Rohdaten der Projekte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5746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MAC PRO 2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27“ Bildschirm inkl. Kamera Mikro (Skype)</a:t>
            </a:r>
          </a:p>
          <a:p>
            <a:r>
              <a:rPr lang="de-DE" dirty="0" smtClean="0"/>
              <a:t>Samsung 32“ Fernseher 1920x1080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0831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1 Kontrolle Lieferung MAC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MAC PRO</a:t>
            </a:r>
          </a:p>
          <a:p>
            <a:r>
              <a:rPr lang="de-DE" dirty="0" smtClean="0"/>
              <a:t>Tastatur</a:t>
            </a:r>
          </a:p>
          <a:p>
            <a:r>
              <a:rPr lang="de-DE" dirty="0" smtClean="0"/>
              <a:t>DVD</a:t>
            </a:r>
          </a:p>
          <a:p>
            <a:r>
              <a:rPr lang="de-DE" dirty="0" smtClean="0"/>
              <a:t>Bildschirm</a:t>
            </a:r>
          </a:p>
          <a:p>
            <a:r>
              <a:rPr lang="de-DE" dirty="0" smtClean="0"/>
              <a:t>SAFARI surfen </a:t>
            </a:r>
          </a:p>
          <a:p>
            <a:pPr lvl="1"/>
            <a:r>
              <a:rPr lang="de-DE" dirty="0" err="1" smtClean="0"/>
              <a:t>Youtube</a:t>
            </a:r>
            <a:r>
              <a:rPr lang="de-DE" dirty="0" smtClean="0"/>
              <a:t> – 2Cellos </a:t>
            </a:r>
          </a:p>
        </p:txBody>
      </p:sp>
    </p:spTree>
    <p:extLst>
      <p:ext uri="{BB962C8B-B14F-4D97-AF65-F5344CB8AC3E}">
        <p14:creationId xmlns:p14="http://schemas.microsoft.com/office/powerpoint/2010/main" val="107072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Adresse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Jürgen Walter</a:t>
            </a:r>
          </a:p>
          <a:p>
            <a:r>
              <a:rPr lang="de-DE" dirty="0" smtClean="0"/>
              <a:t>Hochschule Karlsruhe</a:t>
            </a:r>
          </a:p>
          <a:p>
            <a:r>
              <a:rPr lang="de-DE" dirty="0" err="1" smtClean="0"/>
              <a:t>Amalienstr</a:t>
            </a:r>
            <a:r>
              <a:rPr lang="de-DE" dirty="0" smtClean="0"/>
              <a:t>. 81-87</a:t>
            </a:r>
          </a:p>
          <a:p>
            <a:r>
              <a:rPr lang="de-DE" dirty="0" smtClean="0"/>
              <a:t>76133 Karlsruhe</a:t>
            </a:r>
          </a:p>
          <a:p>
            <a:r>
              <a:rPr lang="de-DE" dirty="0" smtClean="0"/>
              <a:t>Tel.: 0721 925-1135</a:t>
            </a:r>
          </a:p>
          <a:p>
            <a:r>
              <a:rPr lang="de-DE" dirty="0" smtClean="0"/>
              <a:t>Vollständiger Name / Computername: </a:t>
            </a:r>
            <a:r>
              <a:rPr lang="de-DE" dirty="0" err="1" smtClean="0"/>
              <a:t>KMTxx</a:t>
            </a:r>
            <a:endParaRPr lang="de-DE" dirty="0" smtClean="0"/>
          </a:p>
          <a:p>
            <a:r>
              <a:rPr lang="de-DE" dirty="0" smtClean="0"/>
              <a:t>Passwort: </a:t>
            </a:r>
            <a:r>
              <a:rPr lang="de-DE" dirty="0" err="1" smtClean="0"/>
              <a:t>xHz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5876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wird noch benötigt?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Kabel für Fernseher – HDMI mit Grafikkarte – TON?</a:t>
            </a:r>
          </a:p>
          <a:p>
            <a:r>
              <a:rPr lang="de-DE" dirty="0" smtClean="0"/>
              <a:t>DVI Digital Video Interface – Ton? </a:t>
            </a:r>
          </a:p>
        </p:txBody>
      </p:sp>
    </p:spTree>
    <p:extLst>
      <p:ext uri="{BB962C8B-B14F-4D97-AF65-F5344CB8AC3E}">
        <p14:creationId xmlns:p14="http://schemas.microsoft.com/office/powerpoint/2010/main" val="1988559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Wenn länger als 15 Minuten am </a:t>
            </a:r>
            <a:r>
              <a:rPr lang="de-DE" dirty="0"/>
              <a:t>R</a:t>
            </a:r>
            <a:r>
              <a:rPr lang="de-DE" dirty="0" smtClean="0"/>
              <a:t>echner???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Problemlösung &lt;15Minuten</a:t>
            </a:r>
          </a:p>
          <a:p>
            <a:r>
              <a:rPr lang="de-DE" dirty="0" smtClean="0"/>
              <a:t>Ende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2516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Arbeitsgruppe ????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Keine Domäne</a:t>
            </a:r>
          </a:p>
          <a:p>
            <a:r>
              <a:rPr lang="de-DE" dirty="0" smtClean="0"/>
              <a:t>Workgroup</a:t>
            </a:r>
          </a:p>
          <a:p>
            <a:r>
              <a:rPr lang="de-DE" dirty="0" err="1" smtClean="0"/>
              <a:t>xHz</a:t>
            </a:r>
            <a:r>
              <a:rPr lang="de-DE" dirty="0" smtClean="0"/>
              <a:t> </a:t>
            </a:r>
            <a:r>
              <a:rPr lang="de-DE" dirty="0" smtClean="0">
                <a:sym typeface="Wingdings" pitchFamily="2" charset="2"/>
              </a:rPr>
              <a:t> XHZ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1635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Vorgehensweise Video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Themendatenbank </a:t>
            </a:r>
            <a:r>
              <a:rPr lang="de-DE" dirty="0" err="1" smtClean="0"/>
              <a:t>xHz</a:t>
            </a:r>
            <a:r>
              <a:rPr lang="de-DE" dirty="0" smtClean="0"/>
              <a:t> eintragen</a:t>
            </a:r>
          </a:p>
          <a:p>
            <a:pPr lvl="1"/>
            <a:r>
              <a:rPr lang="de-DE" dirty="0" smtClean="0"/>
              <a:t>Titel – Arbeitsspeicher </a:t>
            </a:r>
          </a:p>
          <a:p>
            <a:r>
              <a:rPr lang="de-DE" dirty="0" smtClean="0"/>
              <a:t>Recherche</a:t>
            </a:r>
          </a:p>
          <a:p>
            <a:pPr lvl="1"/>
            <a:r>
              <a:rPr lang="de-DE" dirty="0" smtClean="0"/>
              <a:t>Videos in </a:t>
            </a:r>
            <a:r>
              <a:rPr lang="de-DE" dirty="0" err="1" smtClean="0"/>
              <a:t>Youtube</a:t>
            </a:r>
            <a:endParaRPr lang="de-DE" dirty="0" smtClean="0"/>
          </a:p>
          <a:p>
            <a:pPr lvl="1"/>
            <a:r>
              <a:rPr lang="de-DE" dirty="0" smtClean="0"/>
              <a:t>GIDF  </a:t>
            </a:r>
          </a:p>
          <a:p>
            <a:pPr lvl="1"/>
            <a:r>
              <a:rPr lang="de-DE" dirty="0" smtClean="0"/>
              <a:t>Jemanden fragen </a:t>
            </a:r>
          </a:p>
          <a:p>
            <a:pPr lvl="1"/>
            <a:r>
              <a:rPr lang="de-DE" dirty="0" smtClean="0"/>
              <a:t>Bedienungsanleitung</a:t>
            </a:r>
          </a:p>
          <a:p>
            <a:pPr lvl="1"/>
            <a:r>
              <a:rPr lang="de-DE" dirty="0" smtClean="0"/>
              <a:t>Hersteller – Niederlassung</a:t>
            </a:r>
          </a:p>
          <a:p>
            <a:pPr lvl="1"/>
            <a:r>
              <a:rPr lang="de-DE" dirty="0" smtClean="0"/>
              <a:t>Video-Freytag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947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de-DE" dirty="0"/>
              <a:t>Videos in </a:t>
            </a:r>
            <a:r>
              <a:rPr lang="de-DE" dirty="0" err="1"/>
              <a:t>Youtube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Suche</a:t>
            </a:r>
          </a:p>
          <a:p>
            <a:pPr lvl="1"/>
            <a:r>
              <a:rPr lang="de-DE" dirty="0" smtClean="0"/>
              <a:t>2010 Apple Mac Pro RAM Upgrade – 8 Core Intel Xeon</a:t>
            </a:r>
          </a:p>
          <a:p>
            <a:pPr lvl="1"/>
            <a:r>
              <a:rPr lang="de-DE" dirty="0" smtClean="0"/>
              <a:t>MAC PRO Hard Drive </a:t>
            </a:r>
          </a:p>
          <a:p>
            <a:pPr lvl="1"/>
            <a:r>
              <a:rPr lang="de-DE" dirty="0" smtClean="0"/>
              <a:t>http</a:t>
            </a:r>
            <a:r>
              <a:rPr lang="de-DE" dirty="0"/>
              <a:t>://eshop.macsales.com/shop/memory/Mac-Pro-Memory </a:t>
            </a:r>
          </a:p>
        </p:txBody>
      </p:sp>
    </p:spTree>
    <p:extLst>
      <p:ext uri="{BB962C8B-B14F-4D97-AF65-F5344CB8AC3E}">
        <p14:creationId xmlns:p14="http://schemas.microsoft.com/office/powerpoint/2010/main" val="353025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Bedienungsanleitung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S. 45 </a:t>
            </a:r>
          </a:p>
          <a:p>
            <a:r>
              <a:rPr lang="de-DE" dirty="0" smtClean="0"/>
              <a:t>Rechtlich verbindlich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651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viel Personen Team?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Off-Text-Sprecherin: Lucia</a:t>
            </a:r>
          </a:p>
          <a:p>
            <a:r>
              <a:rPr lang="de-DE" dirty="0" smtClean="0"/>
              <a:t>Protagonistin: Alexandra </a:t>
            </a:r>
          </a:p>
          <a:p>
            <a:r>
              <a:rPr lang="de-DE" dirty="0" smtClean="0"/>
              <a:t>Kamera? </a:t>
            </a:r>
            <a:r>
              <a:rPr lang="de-DE" dirty="0" err="1" smtClean="0"/>
              <a:t>Anthea</a:t>
            </a:r>
            <a:endParaRPr lang="de-DE" dirty="0" smtClean="0"/>
          </a:p>
          <a:p>
            <a:r>
              <a:rPr lang="de-DE" dirty="0" smtClean="0"/>
              <a:t>Regie: Julia</a:t>
            </a:r>
          </a:p>
          <a:p>
            <a:r>
              <a:rPr lang="de-DE" dirty="0" smtClean="0"/>
              <a:t>Licht : Scheinwerfer-</a:t>
            </a:r>
            <a:r>
              <a:rPr lang="de-DE" dirty="0" err="1" smtClean="0"/>
              <a:t>Simjon</a:t>
            </a:r>
            <a:endParaRPr lang="de-DE" dirty="0" smtClean="0"/>
          </a:p>
          <a:p>
            <a:r>
              <a:rPr lang="de-DE" dirty="0" smtClean="0"/>
              <a:t>Hausmeister: Philipp</a:t>
            </a:r>
          </a:p>
          <a:p>
            <a:r>
              <a:rPr lang="de-DE" dirty="0" smtClean="0"/>
              <a:t>Maske:</a:t>
            </a:r>
          </a:p>
          <a:p>
            <a:r>
              <a:rPr lang="de-DE" smtClean="0"/>
              <a:t>Männchen für alles: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33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Drehbuch einfach für Filme 2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1532655"/>
              </p:ext>
            </p:extLst>
          </p:nvPr>
        </p:nvGraphicFramePr>
        <p:xfrm>
          <a:off x="1381125" y="1381125"/>
          <a:ext cx="9434514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257"/>
                <a:gridCol w="4717257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Audio OFF-TEXT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Video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Der Apple-Engel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Timo ratlos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75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Rechner Energieeinstellungen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Rechner wird nicht ausgeschaltet</a:t>
            </a:r>
          </a:p>
          <a:p>
            <a:r>
              <a:rPr lang="de-DE" dirty="0" smtClean="0"/>
              <a:t>Standard: Windows 7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153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Kameraüberwachung in KMT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534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Zusammenfassung 17.10.2011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MAC zusammengebaut und hochgefahren</a:t>
            </a:r>
          </a:p>
          <a:p>
            <a:r>
              <a:rPr lang="de-DE" dirty="0" smtClean="0"/>
              <a:t>Arbeitsspeicher RAM Festplatte Video</a:t>
            </a:r>
          </a:p>
          <a:p>
            <a:r>
              <a:rPr lang="de-DE" dirty="0" smtClean="0"/>
              <a:t>Lehrfilm – Recherche</a:t>
            </a:r>
          </a:p>
          <a:p>
            <a:r>
              <a:rPr lang="de-DE" dirty="0" smtClean="0"/>
              <a:t>Drehbuch</a:t>
            </a:r>
          </a:p>
          <a:p>
            <a:r>
              <a:rPr lang="de-DE" dirty="0" smtClean="0"/>
              <a:t>Büroeinrichtung</a:t>
            </a:r>
          </a:p>
          <a:p>
            <a:r>
              <a:rPr lang="de-DE" dirty="0" smtClean="0"/>
              <a:t>Dreh – Hintergrund</a:t>
            </a:r>
          </a:p>
          <a:p>
            <a:r>
              <a:rPr lang="de-DE" dirty="0" smtClean="0"/>
              <a:t>Aufteilung: Regie, Drehbuch, Kameraeinstellungen</a:t>
            </a:r>
          </a:p>
          <a:p>
            <a:r>
              <a:rPr lang="de-DE" dirty="0" smtClean="0"/>
              <a:t>Hintergrundmusik</a:t>
            </a:r>
          </a:p>
          <a:p>
            <a:r>
              <a:rPr lang="de-DE" dirty="0" smtClean="0"/>
              <a:t>Kameraeinstellungen – Wiki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15877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Zusammenfassung 2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Arbeiten im </a:t>
            </a:r>
            <a:r>
              <a:rPr lang="de-DE" dirty="0" smtClean="0"/>
              <a:t>Netz</a:t>
            </a:r>
          </a:p>
          <a:p>
            <a:pPr lvl="1"/>
            <a:r>
              <a:rPr lang="de-DE" dirty="0" smtClean="0"/>
              <a:t>Rechner nur auf Standby</a:t>
            </a:r>
          </a:p>
          <a:p>
            <a:pPr lvl="1"/>
            <a:r>
              <a:rPr lang="de-DE" dirty="0" err="1" smtClean="0"/>
              <a:t>KMTxx</a:t>
            </a:r>
            <a:endParaRPr lang="de-DE" dirty="0" smtClean="0"/>
          </a:p>
          <a:p>
            <a:pPr lvl="1"/>
            <a:r>
              <a:rPr lang="de-DE" dirty="0" smtClean="0"/>
              <a:t>Benutzer: </a:t>
            </a:r>
            <a:r>
              <a:rPr lang="de-DE" dirty="0" err="1" smtClean="0"/>
              <a:t>xHz</a:t>
            </a:r>
            <a:endParaRPr lang="de-DE" dirty="0" smtClean="0"/>
          </a:p>
          <a:p>
            <a:pPr lvl="1"/>
            <a:r>
              <a:rPr lang="de-DE" dirty="0" smtClean="0"/>
              <a:t>Passwort: </a:t>
            </a:r>
            <a:r>
              <a:rPr lang="de-DE" dirty="0" err="1" smtClean="0"/>
              <a:t>xHz</a:t>
            </a:r>
            <a:endParaRPr lang="de-DE" dirty="0" smtClean="0"/>
          </a:p>
          <a:p>
            <a:pPr lvl="1"/>
            <a:r>
              <a:rPr lang="de-DE" dirty="0" smtClean="0"/>
              <a:t>Arbeitsgruppe: </a:t>
            </a:r>
            <a:r>
              <a:rPr lang="de-DE" dirty="0" err="1" smtClean="0"/>
              <a:t>xHz</a:t>
            </a:r>
            <a:endParaRPr lang="de-DE" dirty="0" smtClean="0"/>
          </a:p>
          <a:p>
            <a:pPr lvl="1"/>
            <a:r>
              <a:rPr lang="de-DE" dirty="0" smtClean="0"/>
              <a:t>Workgroup</a:t>
            </a:r>
          </a:p>
          <a:p>
            <a:pPr lvl="1"/>
            <a:r>
              <a:rPr lang="de-DE" dirty="0" smtClean="0"/>
              <a:t>Rohdaten </a:t>
            </a:r>
          </a:p>
          <a:p>
            <a:r>
              <a:rPr lang="de-DE" dirty="0" smtClean="0"/>
              <a:t>Rechtliche Grundlagen – Video – Handbuch</a:t>
            </a:r>
          </a:p>
          <a:p>
            <a:r>
              <a:rPr lang="de-DE" dirty="0" smtClean="0"/>
              <a:t>Produkthaftungsgesetz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702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24.10.2011</a:t>
            </a:r>
            <a:endParaRPr lang="de-DE" b="1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Installationen Rechner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2119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Apple </a:t>
            </a:r>
            <a:r>
              <a:rPr lang="de-DE" dirty="0" smtClean="0"/>
              <a:t>Installationen durchführen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Apple </a:t>
            </a:r>
            <a:r>
              <a:rPr lang="de-DE" dirty="0" smtClean="0"/>
              <a:t>update </a:t>
            </a:r>
            <a:endParaRPr lang="de-DE" dirty="0" smtClean="0"/>
          </a:p>
          <a:p>
            <a:r>
              <a:rPr lang="de-DE" dirty="0" err="1" smtClean="0"/>
              <a:t>Quicktime</a:t>
            </a:r>
            <a:r>
              <a:rPr lang="de-DE" dirty="0" smtClean="0"/>
              <a:t> </a:t>
            </a:r>
            <a:endParaRPr lang="de-DE" dirty="0" smtClean="0"/>
          </a:p>
          <a:p>
            <a:r>
              <a:rPr lang="de-DE" dirty="0" smtClean="0"/>
              <a:t>iTunes </a:t>
            </a:r>
            <a:endParaRPr lang="de-DE" dirty="0" smtClean="0"/>
          </a:p>
          <a:p>
            <a:r>
              <a:rPr lang="de-DE" dirty="0" smtClean="0"/>
              <a:t>Safari</a:t>
            </a:r>
          </a:p>
          <a:p>
            <a:r>
              <a:rPr lang="de-DE" dirty="0" err="1" smtClean="0"/>
              <a:t>iCloud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706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Privater PC im KMT-Netz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Virenscanner installieren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94467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VPN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Virtual Private Network</a:t>
            </a:r>
          </a:p>
          <a:p>
            <a:r>
              <a:rPr lang="de-DE" dirty="0" smtClean="0"/>
              <a:t>Windows aktivieren</a:t>
            </a:r>
          </a:p>
          <a:p>
            <a:r>
              <a:rPr lang="de-DE" dirty="0" smtClean="0"/>
              <a:t>Office Lizenz</a:t>
            </a:r>
          </a:p>
          <a:p>
            <a:r>
              <a:rPr lang="de-DE" dirty="0" smtClean="0"/>
              <a:t>!!! Als Administrator ausführen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4273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Installieren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VLC</a:t>
            </a:r>
          </a:p>
          <a:p>
            <a:r>
              <a:rPr lang="de-DE" dirty="0" smtClean="0"/>
              <a:t>Office 2010 – freischalten VPN</a:t>
            </a:r>
          </a:p>
          <a:p>
            <a:r>
              <a:rPr lang="de-DE" dirty="0" err="1" smtClean="0"/>
              <a:t>Mindmanager</a:t>
            </a:r>
            <a:endParaRPr lang="de-DE" dirty="0" smtClean="0"/>
          </a:p>
          <a:p>
            <a:r>
              <a:rPr lang="de-DE" dirty="0" smtClean="0"/>
              <a:t>Adobe Reader (Adobe)</a:t>
            </a:r>
          </a:p>
          <a:p>
            <a:r>
              <a:rPr lang="de-DE" dirty="0" smtClean="0"/>
              <a:t>Expression Studio 3</a:t>
            </a:r>
          </a:p>
          <a:p>
            <a:r>
              <a:rPr lang="de-DE" dirty="0" smtClean="0"/>
              <a:t>iTunes</a:t>
            </a:r>
          </a:p>
          <a:p>
            <a:r>
              <a:rPr lang="de-DE" dirty="0" err="1" smtClean="0"/>
              <a:t>Quicktime</a:t>
            </a:r>
            <a:endParaRPr lang="de-DE" dirty="0"/>
          </a:p>
        </p:txBody>
      </p:sp>
      <p:pic>
        <p:nvPicPr>
          <p:cNvPr id="2050" name="Picture 2" descr="C:\Users\xHz\AppData\Local\Microsoft\Windows\Temporary Internet Files\Content.IE5\CTQKEZZP\MP90040678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359" y="420919"/>
            <a:ext cx="3767935" cy="564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172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Organisatorisches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MACs hintere Reihe </a:t>
            </a:r>
            <a:r>
              <a:rPr lang="de-DE" dirty="0" err="1" smtClean="0"/>
              <a:t>shiften</a:t>
            </a:r>
            <a:endParaRPr lang="de-DE" dirty="0" smtClean="0"/>
          </a:p>
          <a:p>
            <a:r>
              <a:rPr lang="de-DE" dirty="0" smtClean="0"/>
              <a:t>Amerikanisches Datum</a:t>
            </a:r>
          </a:p>
          <a:p>
            <a:r>
              <a:rPr lang="de-DE" dirty="0" smtClean="0"/>
              <a:t>(Schnitt </a:t>
            </a:r>
            <a:r>
              <a:rPr lang="de-DE" dirty="0" smtClean="0"/>
              <a:t>Premiere Arbeitsspeicher in MAC Pro einbauen – </a:t>
            </a:r>
            <a:r>
              <a:rPr lang="de-DE" dirty="0" smtClean="0"/>
              <a:t>Dienstag)</a:t>
            </a:r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079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05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Folie 1 - &amp;quot;Mikrocomputertechnik&amp;#x0D;&amp;#x0A;Jürgen Walter&amp;quot;&quot;/&gt;&lt;property id=&quot;20307&quot; value=&quot;294&quot;/&gt;&lt;/object&gt;&lt;object type=&quot;3&quot; unique_id=&quot;12021&quot;&gt;&lt;property id=&quot;20148&quot; value=&quot;5&quot;/&gt;&lt;property id=&quot;20300&quot; value=&quot;Folie 3 - &amp;quot;Voraussetzungen&amp;quot;&quot;/&gt;&lt;property id=&quot;20307&quot; value=&quot;325&quot;/&gt;&lt;/object&gt;&lt;object type=&quot;3&quot; unique_id=&quot;12316&quot;&gt;&lt;property id=&quot;20148&quot; value=&quot;5&quot;/&gt;&lt;property id=&quot;20300&quot; value=&quot;Folie 2 - &amp;quot;Lernziele:&amp;quot;&quot;/&gt;&lt;property id=&quot;20307&quot; value=&quot;332&quot;/&gt;&lt;/object&gt;&lt;object type=&quot;3&quot; unique_id=&quot;12318&quot;&gt;&lt;property id=&quot;20148&quot; value=&quot;5&quot;/&gt;&lt;property id=&quot;20300&quot; value=&quot;Folie 5 - &amp;quot;ÜBUNGEN:&amp;quot;&quot;/&gt;&lt;property id=&quot;20307&quot; value=&quot;331&quot;/&gt;&lt;/object&gt;&lt;object type=&quot;3&quot; unique_id=&quot;12350&quot;&gt;&lt;property id=&quot;20148&quot; value=&quot;5&quot;/&gt;&lt;property id=&quot;20300&quot; value=&quot;Folie 6 - &amp;quot;Quickies – schnell und intensiv lernen&amp;quot;&quot;/&gt;&lt;property id=&quot;20307&quot; value=&quot;335&quot;/&gt;&lt;/object&gt;&lt;object type=&quot;3&quot; unique_id=&quot;12400&quot;&gt;&lt;property id=&quot;20148&quot; value=&quot;5&quot;/&gt;&lt;property id=&quot;20300&quot; value=&quot;Folie 4&quot;/&gt;&lt;property id=&quot;20307&quot; value=&quot;33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091201_KMT_Vorlage">
  <a:themeElements>
    <a:clrScheme name="MC">
      <a:dk1>
        <a:srgbClr val="000000"/>
      </a:dk1>
      <a:lt1>
        <a:srgbClr val="FFFFFF"/>
      </a:lt1>
      <a:dk2>
        <a:srgbClr val="4D4D4D"/>
      </a:dk2>
      <a:lt2>
        <a:srgbClr val="000000"/>
      </a:lt2>
      <a:accent1>
        <a:srgbClr val="2E4B9B"/>
      </a:accent1>
      <a:accent2>
        <a:srgbClr val="2E4B9B"/>
      </a:accent2>
      <a:accent3>
        <a:srgbClr val="FFFFFF"/>
      </a:accent3>
      <a:accent4>
        <a:srgbClr val="000000"/>
      </a:accent4>
      <a:accent5>
        <a:srgbClr val="ADB1CB"/>
      </a:accent5>
      <a:accent6>
        <a:srgbClr val="29438C"/>
      </a:accent6>
      <a:hlink>
        <a:srgbClr val="2E4B9B"/>
      </a:hlink>
      <a:folHlink>
        <a:srgbClr val="2E4B9B"/>
      </a:folHlink>
    </a:clrScheme>
    <a:fontScheme name="m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416" tIns="46210" rIns="92416" bIns="4621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416" tIns="46210" rIns="92416" bIns="4621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c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8">
        <a:dk1>
          <a:srgbClr val="FFFFFF"/>
        </a:dk1>
        <a:lt1>
          <a:srgbClr val="FFFFFF"/>
        </a:lt1>
        <a:dk2>
          <a:srgbClr val="8CF4EA"/>
        </a:dk2>
        <a:lt2>
          <a:srgbClr val="000000"/>
        </a:lt2>
        <a:accent1>
          <a:srgbClr val="00B7A5"/>
        </a:accent1>
        <a:accent2>
          <a:srgbClr val="2E4B9B"/>
        </a:accent2>
        <a:accent3>
          <a:srgbClr val="FFFFFF"/>
        </a:accent3>
        <a:accent4>
          <a:srgbClr val="DADADA"/>
        </a:accent4>
        <a:accent5>
          <a:srgbClr val="AAD8CF"/>
        </a:accent5>
        <a:accent6>
          <a:srgbClr val="29438C"/>
        </a:accent6>
        <a:hlink>
          <a:srgbClr val="2E4B9B"/>
        </a:hlink>
        <a:folHlink>
          <a:srgbClr val="2E4B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9">
        <a:dk1>
          <a:srgbClr val="000000"/>
        </a:dk1>
        <a:lt1>
          <a:srgbClr val="FFFFFF"/>
        </a:lt1>
        <a:dk2>
          <a:srgbClr val="8CF4EA"/>
        </a:dk2>
        <a:lt2>
          <a:srgbClr val="000000"/>
        </a:lt2>
        <a:accent1>
          <a:srgbClr val="00B7A5"/>
        </a:accent1>
        <a:accent2>
          <a:srgbClr val="2E4B9B"/>
        </a:accent2>
        <a:accent3>
          <a:srgbClr val="FFFFFF"/>
        </a:accent3>
        <a:accent4>
          <a:srgbClr val="000000"/>
        </a:accent4>
        <a:accent5>
          <a:srgbClr val="AAD8CF"/>
        </a:accent5>
        <a:accent6>
          <a:srgbClr val="29438C"/>
        </a:accent6>
        <a:hlink>
          <a:srgbClr val="2E4B9B"/>
        </a:hlink>
        <a:folHlink>
          <a:srgbClr val="2E4B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10">
        <a:dk1>
          <a:srgbClr val="000000"/>
        </a:dk1>
        <a:lt1>
          <a:srgbClr val="FFFFFF"/>
        </a:lt1>
        <a:dk2>
          <a:srgbClr val="4D4D4D"/>
        </a:dk2>
        <a:lt2>
          <a:srgbClr val="000000"/>
        </a:lt2>
        <a:accent1>
          <a:srgbClr val="2E4B9B"/>
        </a:accent1>
        <a:accent2>
          <a:srgbClr val="2E4B9B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29438C"/>
        </a:accent6>
        <a:hlink>
          <a:srgbClr val="2E4B9B"/>
        </a:hlink>
        <a:folHlink>
          <a:srgbClr val="2E4B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091201_KMT_Vorlage</Template>
  <TotalTime>0</TotalTime>
  <Words>569</Words>
  <Application>Microsoft Office PowerPoint</Application>
  <PresentationFormat>Benutzerdefiniert</PresentationFormat>
  <Paragraphs>185</Paragraphs>
  <Slides>35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38" baseType="lpstr">
      <vt:lpstr>091201_KMT_Vorlage</vt:lpstr>
      <vt:lpstr>Benutzerdefiniertes Design</vt:lpstr>
      <vt:lpstr>Clip</vt:lpstr>
      <vt:lpstr>Methodisches Entwickeln</vt:lpstr>
      <vt:lpstr>wahrnehmen – denken - handeln</vt:lpstr>
      <vt:lpstr>Format</vt:lpstr>
      <vt:lpstr>Systemtheorie Informationstechnik</vt:lpstr>
      <vt:lpstr>Überblick KMT-Webseite</vt:lpstr>
      <vt:lpstr>tagesschau</vt:lpstr>
      <vt:lpstr>TRIMEDIAL</vt:lpstr>
      <vt:lpstr>Prüfungen</vt:lpstr>
      <vt:lpstr>Kabel</vt:lpstr>
      <vt:lpstr>Was blieb hängen?</vt:lpstr>
      <vt:lpstr>17.10.2011</vt:lpstr>
      <vt:lpstr>Gesamtkonzept HDTV</vt:lpstr>
      <vt:lpstr>MAC PRO </vt:lpstr>
      <vt:lpstr>MAC PRO 2</vt:lpstr>
      <vt:lpstr>1 Kontrolle Lieferung MAC</vt:lpstr>
      <vt:lpstr>Adresse</vt:lpstr>
      <vt:lpstr>Was wird noch benötigt?</vt:lpstr>
      <vt:lpstr>Wenn länger als 15 Minuten am Rechner???</vt:lpstr>
      <vt:lpstr>Arbeitsgruppe ????</vt:lpstr>
      <vt:lpstr>Vorgehensweise Video</vt:lpstr>
      <vt:lpstr>Videos in Youtube </vt:lpstr>
      <vt:lpstr>Bedienungsanleitung</vt:lpstr>
      <vt:lpstr>Wie viel Personen Team?</vt:lpstr>
      <vt:lpstr>Drehbuch einfach für Filme 2</vt:lpstr>
      <vt:lpstr>Rechner Energieeinstellungen</vt:lpstr>
      <vt:lpstr>Kameraüberwachung in KMT</vt:lpstr>
      <vt:lpstr>Zusammenfassung 17.10.2011</vt:lpstr>
      <vt:lpstr>Zusammenfassung 2</vt:lpstr>
      <vt:lpstr>24.10.2011</vt:lpstr>
      <vt:lpstr>Apple Installationen durchführen</vt:lpstr>
      <vt:lpstr>Privater PC im KMT-Netz</vt:lpstr>
      <vt:lpstr>VPN</vt:lpstr>
      <vt:lpstr>Installieren</vt:lpstr>
      <vt:lpstr>Organisatorisches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 keinen Fall!</dc:title>
  <dc:subject>Internet Surfkurs</dc:subject>
  <dc:creator>xHz</dc:creator>
  <cp:lastModifiedBy>xHz</cp:lastModifiedBy>
  <cp:revision>34</cp:revision>
  <cp:lastPrinted>1999-03-05T17:46:10Z</cp:lastPrinted>
  <dcterms:created xsi:type="dcterms:W3CDTF">2011-10-10T06:33:05Z</dcterms:created>
  <dcterms:modified xsi:type="dcterms:W3CDTF">2011-11-06T19:28:18Z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walter@fh-karlsruhe.de</vt:lpwstr>
  </property>
  <property fmtid="{D5CDD505-2E9C-101B-9397-08002B2CF9AE}" pid="8" name="HomePage">
    <vt:lpwstr>http://www.hit.fh-karlsruhe.de</vt:lpwstr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BackColor">
    <vt:i4>16777215</vt:i4>
  </property>
  <property fmtid="{D5CDD505-2E9C-101B-9397-08002B2CF9AE}" pid="13" name="TextColor">
    <vt:i4>0</vt:i4>
  </property>
  <property fmtid="{D5CDD505-2E9C-101B-9397-08002B2CF9AE}" pid="14" name="LinkColor">
    <vt:i4>10177326</vt:i4>
  </property>
  <property fmtid="{D5CDD505-2E9C-101B-9397-08002B2CF9AE}" pid="15" name="VisitedColor">
    <vt:i4>10177326</vt:i4>
  </property>
</Properties>
</file>