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5" r:id="rId2"/>
    <p:sldId id="354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8" r:id="rId25"/>
    <p:sldId id="376" r:id="rId26"/>
    <p:sldId id="377" r:id="rId27"/>
  </p:sldIdLst>
  <p:sldSz cx="11695113" cy="6578600"/>
  <p:notesSz cx="6797675" cy="9926638"/>
  <p:custDataLst>
    <p:tags r:id="rId30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584576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69152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753728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338304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922880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3507456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4092031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4676607" algn="l" defTabSz="1169152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2" userDrawn="1">
          <p15:clr>
            <a:srgbClr val="A4A3A4"/>
          </p15:clr>
        </p15:guide>
        <p15:guide id="2" pos="36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00"/>
    <a:srgbClr val="6699FF"/>
    <a:srgbClr val="0000FF"/>
    <a:srgbClr val="9A9AFB"/>
    <a:srgbClr val="0066FF"/>
    <a:srgbClr val="FF0066"/>
    <a:srgbClr val="2E4B9B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86453" autoAdjust="0"/>
  </p:normalViewPr>
  <p:slideViewPr>
    <p:cSldViewPr snapToObjects="1" showGuides="1">
      <p:cViewPr varScale="1">
        <p:scale>
          <a:sx n="91" d="100"/>
          <a:sy n="91" d="100"/>
        </p:scale>
        <p:origin x="413" y="53"/>
      </p:cViewPr>
      <p:guideLst>
        <p:guide orient="horz" pos="2072"/>
        <p:guide pos="3684"/>
      </p:guideLst>
    </p:cSldViewPr>
  </p:slideViewPr>
  <p:outlineViewPr>
    <p:cViewPr>
      <p:scale>
        <a:sx n="33" d="100"/>
        <a:sy n="33" d="100"/>
      </p:scale>
      <p:origin x="0" y="-5803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43" d="100"/>
          <a:sy n="143" d="100"/>
        </p:scale>
        <p:origin x="6115" y="125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t" anchorCtr="0" compatLnSpc="1">
            <a:prstTxWarp prst="textNoShape">
              <a:avLst/>
            </a:prstTxWarp>
          </a:bodyPr>
          <a:lstStyle>
            <a:lvl1pPr algn="l" defTabSz="923719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530" y="1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t" anchorCtr="0" compatLnSpc="1">
            <a:prstTxWarp prst="textNoShape">
              <a:avLst/>
            </a:prstTxWarp>
          </a:bodyPr>
          <a:lstStyle>
            <a:lvl1pPr algn="r" defTabSz="923719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825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b" anchorCtr="0" compatLnSpc="1">
            <a:prstTxWarp prst="textNoShape">
              <a:avLst/>
            </a:prstTxWarp>
          </a:bodyPr>
          <a:lstStyle>
            <a:lvl1pPr algn="l" defTabSz="923719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530" y="9429825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b" anchorCtr="0" compatLnSpc="1">
            <a:prstTxWarp prst="textNoShape">
              <a:avLst/>
            </a:prstTxWarp>
          </a:bodyPr>
          <a:lstStyle>
            <a:lvl1pPr algn="r" defTabSz="923719" eaLnBrk="0" hangingPunct="0">
              <a:spcBef>
                <a:spcPct val="0"/>
              </a:spcBef>
              <a:defRPr sz="1000" i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5036939-2DB5-4A16-AD9F-E82470010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9116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t" anchorCtr="0" compatLnSpc="1">
            <a:prstTxWarp prst="textNoShape">
              <a:avLst/>
            </a:prstTxWarp>
          </a:bodyPr>
          <a:lstStyle>
            <a:lvl1pPr algn="l" defTabSz="76922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530" y="1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t" anchorCtr="0" compatLnSpc="1">
            <a:prstTxWarp prst="textNoShape">
              <a:avLst/>
            </a:prstTxWarp>
          </a:bodyPr>
          <a:lstStyle>
            <a:lvl1pPr algn="r" defTabSz="76922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825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b" anchorCtr="0" compatLnSpc="1">
            <a:prstTxWarp prst="textNoShape">
              <a:avLst/>
            </a:prstTxWarp>
          </a:bodyPr>
          <a:lstStyle>
            <a:lvl1pPr algn="l" defTabSz="76922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530" y="9429825"/>
            <a:ext cx="294614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83" tIns="0" rIns="19383" bIns="0" numCol="1" anchor="b" anchorCtr="0" compatLnSpc="1">
            <a:prstTxWarp prst="textNoShape">
              <a:avLst/>
            </a:prstTxWarp>
          </a:bodyPr>
          <a:lstStyle>
            <a:lvl1pPr algn="r" defTabSz="769229" eaLnBrk="0" hangingPunct="0">
              <a:spcBef>
                <a:spcPct val="0"/>
              </a:spcBef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7A959E92-C05F-4ED1-9CC4-E36A78A6EE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386" y="4718118"/>
            <a:ext cx="4986904" cy="4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3" tIns="46844" rIns="93683" bIns="46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03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013" y="749300"/>
            <a:ext cx="6597650" cy="3711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graphicFrame>
        <p:nvGraphicFramePr>
          <p:cNvPr id="1026" name="Rectangle 8"/>
          <p:cNvGraphicFramePr>
            <a:graphicFrameLocks/>
          </p:cNvGraphicFramePr>
          <p:nvPr/>
        </p:nvGraphicFramePr>
        <p:xfrm>
          <a:off x="1132137" y="3474484"/>
          <a:ext cx="4531783" cy="2977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" name="Clip" r:id="rId3" imgW="0" imgH="0" progId="">
                  <p:embed/>
                </p:oleObj>
              </mc:Choice>
              <mc:Fallback>
                <p:oleObj name="Clip" r:id="rId3" imgW="0" imgH="0" progId="">
                  <p:embed/>
                  <p:pic>
                    <p:nvPicPr>
                      <p:cNvPr id="0" name="Rectangle 8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2137" y="3474484"/>
                        <a:ext cx="4531783" cy="29776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9280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1pPr>
    <a:lvl2pPr marL="582547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2pPr>
    <a:lvl3pPr marL="1165092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3pPr>
    <a:lvl4pPr marL="1747639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4pPr>
    <a:lvl5pPr marL="2330185" algn="l" defTabSz="1161033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5pPr>
    <a:lvl6pPr marL="2922880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07456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92031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76607" algn="l" defTabSz="11691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22EB7-001A-4A9C-85F1-6C9A90237118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349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D3C3F3-0B12-4860-AF89-62A667649520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635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0B758-656E-431E-8774-7BCB75B635FC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25936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23BDC-88AA-4430-B2A5-B6EB18FFAC70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2555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E80A1C-4FAB-46AC-84FE-F27773C197B4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23972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6A6BA-E158-4DAE-A10C-2AA03C4AF030}" type="slidenum">
              <a:rPr lang="de-DE" altLang="de-DE"/>
              <a:pPr/>
              <a:t>7</a:t>
            </a:fld>
            <a:endParaRPr lang="de-DE" altLang="de-DE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41327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DA2174-ED7F-42D5-8FD8-E72357E32605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 dirty="0">
              <a:latin typeface="Verdana "/>
            </a:endParaRPr>
          </a:p>
        </p:txBody>
      </p:sp>
    </p:spTree>
    <p:extLst>
      <p:ext uri="{BB962C8B-B14F-4D97-AF65-F5344CB8AC3E}">
        <p14:creationId xmlns:p14="http://schemas.microsoft.com/office/powerpoint/2010/main" val="2882535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0E589-B5D1-4704-89B7-7B24BA12D697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63123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7B63DC-C5DC-4F6A-8AD2-D70FE1352428}" type="slidenum">
              <a:rPr lang="de-DE" altLang="de-DE"/>
              <a:pPr/>
              <a:t>10</a:t>
            </a:fld>
            <a:endParaRPr lang="de-DE" altLang="de-DE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7943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D4777-BF1B-4EA4-8430-739E5527E57B}" type="slidenum">
              <a:rPr lang="de-DE" altLang="de-DE"/>
              <a:pPr/>
              <a:t>11</a:t>
            </a:fld>
            <a:endParaRPr lang="de-DE" altLang="de-DE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5614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93195-FBBC-4C6A-95AA-21C7EF76EFCF}" type="slidenum">
              <a:rPr lang="de-DE" altLang="de-DE"/>
              <a:pPr/>
              <a:t>12</a:t>
            </a:fld>
            <a:endParaRPr lang="de-DE" altLang="de-DE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67183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43E28-EA02-44D6-A6AB-7B10B225626B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7223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9098DC-0362-42CD-A1EE-8FC83F7F0648}" type="slidenum">
              <a:rPr lang="de-DE" altLang="de-DE"/>
              <a:pPr/>
              <a:t>14</a:t>
            </a:fld>
            <a:endParaRPr lang="de-DE" altLang="de-DE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62157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DC9C0E-911E-412C-AE5E-1C146E51AEFF}" type="slidenum">
              <a:rPr lang="de-DE" altLang="de-DE"/>
              <a:pPr/>
              <a:t>15</a:t>
            </a:fld>
            <a:endParaRPr lang="de-DE" altLang="de-DE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7550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17CED-FEDD-4503-9701-F3DBCFCBB490}" type="slidenum">
              <a:rPr lang="de-DE" altLang="de-DE"/>
              <a:pPr/>
              <a:t>16</a:t>
            </a:fld>
            <a:endParaRPr lang="de-DE" altLang="de-DE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5508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B009C3-3E40-4EA7-8857-AF98DEE3F36B}" type="slidenum">
              <a:rPr lang="de-DE" altLang="de-DE"/>
              <a:pPr/>
              <a:t>17</a:t>
            </a:fld>
            <a:endParaRPr lang="de-DE" altLang="de-DE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54957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A350B6-32DA-4E5E-B3A9-7228E78FB29B}" type="slidenum">
              <a:rPr lang="de-DE" altLang="de-DE"/>
              <a:pPr/>
              <a:t>18</a:t>
            </a:fld>
            <a:endParaRPr lang="de-DE" altLang="de-DE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altLang="de-DE" dirty="0" smtClean="0"/>
              <a:t>Beim Überlauf lässt sich die Zahl nicht mehr in dem vorgesehenen</a:t>
            </a:r>
            <a:r>
              <a:rPr lang="de-DE" altLang="de-DE" baseline="0" dirty="0" smtClean="0"/>
              <a:t> Speicher darstellen.</a:t>
            </a:r>
          </a:p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719012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E795D-FE85-4577-AA93-3866D941E501}" type="slidenum">
              <a:rPr lang="de-DE" altLang="de-DE"/>
              <a:pPr/>
              <a:t>19</a:t>
            </a:fld>
            <a:endParaRPr lang="de-DE" altLang="de-DE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9180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ECC54A-7762-4879-AFA6-D5D87490757F}" type="slidenum">
              <a:rPr lang="de-DE" altLang="de-DE"/>
              <a:pPr/>
              <a:t>20</a:t>
            </a:fld>
            <a:endParaRPr lang="de-DE" altLang="de-DE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0183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F4DFE-D603-400F-8DFE-9E491076E2E2}" type="slidenum">
              <a:rPr lang="de-DE" altLang="de-DE"/>
              <a:pPr/>
              <a:t>21</a:t>
            </a:fld>
            <a:endParaRPr lang="de-DE" altLang="de-DE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>
              <a:spcBef>
                <a:spcPts val="1950"/>
              </a:spcBef>
              <a:spcAft>
                <a:spcPts val="700"/>
              </a:spcAft>
            </a:pPr>
            <a:r>
              <a:rPr lang="de-DE" altLang="de-DE"/>
              <a:t>Der "ASCII" (American Standard Code for Information Interchange) Zeichensatz ordnet die in der Computerrechnik am häufigsten verwendeten Zeichen und Steuerzeichen dem Zahlenbereich von 0 bis 127 (7 Bit) zu. </a:t>
            </a:r>
            <a:r>
              <a:rPr lang="de-DE" altLang="de-DE">
                <a:solidFill>
                  <a:srgbClr val="000000"/>
                </a:solidFill>
                <a:latin typeface="MS Reference Sans Serif" panose="020B0604030504040204" pitchFamily="34" charset="0"/>
              </a:rPr>
              <a:t>Durch die Standardisierung dieser Zuordnungswerte schafft ASCII praktisch die Basis für den Informationsaustausch zwischen unterschiedlichen Computern und Computerprogrammen. </a:t>
            </a:r>
          </a:p>
          <a:p>
            <a:pPr lvl="2">
              <a:spcBef>
                <a:spcPts val="1950"/>
              </a:spcBef>
              <a:spcAft>
                <a:spcPts val="700"/>
              </a:spcAft>
            </a:pPr>
            <a:endParaRPr lang="de-DE" altLang="de-DE"/>
          </a:p>
          <a:p>
            <a:pPr lvl="2">
              <a:spcBef>
                <a:spcPts val="1950"/>
              </a:spcBef>
              <a:spcAft>
                <a:spcPts val="700"/>
              </a:spcAft>
            </a:pPr>
            <a:r>
              <a:rPr lang="de-DE" altLang="de-DE"/>
              <a:t>Der Standart "ISO 8859" enthält verschiedene 8-Bit Erweiterungen des "ASCII" Zeichensatzes (auch als "ISO 646-IRV" bekannt). Besondere Bedeutung kommt "ISO 8859-1", dem "Latin Alphabet No. 1", zu da dieses oft implementiert wurde und nunmehr quasi den ASCII Standard abgelöst hat.</a:t>
            </a:r>
          </a:p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28810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D43F75-0452-4412-B8C5-B48D1F7C8E32}" type="slidenum">
              <a:rPr lang="de-DE" altLang="de-DE"/>
              <a:pPr/>
              <a:t>22</a:t>
            </a:fld>
            <a:endParaRPr lang="de-DE" altLang="de-DE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1621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78CD58-0AFE-4A61-8889-3293492DAD53}" type="slidenum">
              <a:rPr lang="de-DE" altLang="de-DE"/>
              <a:pPr/>
              <a:t>23</a:t>
            </a:fld>
            <a:endParaRPr lang="de-DE" altLang="de-DE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54161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119E9-97C2-453E-B43D-E8EBF7CDB3FC}" type="slidenum">
              <a:rPr lang="de-DE" altLang="de-DE"/>
              <a:pPr/>
              <a:t>25</a:t>
            </a:fld>
            <a:endParaRPr lang="de-DE" altLang="de-DE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779905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FC5ED0-D40B-4997-8E6D-E3E95161D44E}" type="slidenum">
              <a:rPr lang="de-DE" altLang="de-DE"/>
              <a:pPr/>
              <a:t>26</a:t>
            </a:fld>
            <a:endParaRPr lang="de-DE" alt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90112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4438" y="2074855"/>
            <a:ext cx="10526237" cy="109696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1754903" y="3727451"/>
            <a:ext cx="8185309" cy="16811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Prof. J. Walter, HsKa,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1314" y="481456"/>
            <a:ext cx="9438698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1381313" y="1381334"/>
            <a:ext cx="9438969" cy="46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31395" indent="-231395">
              <a:buClr>
                <a:srgbClr val="6699FF"/>
              </a:buClr>
              <a:buFont typeface="Arial" pitchFamily="34" charset="0"/>
              <a:buChar char="•"/>
              <a:defRPr sz="2600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8873" y="6097589"/>
            <a:ext cx="6074703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2"/>
          <p:cNvSpPr txBox="1">
            <a:spLocks/>
          </p:cNvSpPr>
          <p:nvPr userDrawn="1"/>
        </p:nvSpPr>
        <p:spPr>
          <a:xfrm rot="5100000">
            <a:off x="-2553227" y="3537357"/>
            <a:ext cx="6072229" cy="350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4576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69152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753728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338304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922880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3507456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4092031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4676607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674" y="481456"/>
            <a:ext cx="9439337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1381313" y="1381334"/>
            <a:ext cx="4740350" cy="46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31395" indent="-231395">
              <a:buClr>
                <a:srgbClr val="6699FF"/>
              </a:buClr>
              <a:buFont typeface="Arial" pitchFamily="34" charset="0"/>
              <a:buChar char="•"/>
              <a:defRPr sz="2600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8873" y="6097589"/>
            <a:ext cx="6074703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Fußzeilenplatzhalter 2"/>
          <p:cNvSpPr txBox="1">
            <a:spLocks/>
          </p:cNvSpPr>
          <p:nvPr userDrawn="1"/>
        </p:nvSpPr>
        <p:spPr>
          <a:xfrm rot="5100000">
            <a:off x="-2553227" y="3537357"/>
            <a:ext cx="6072229" cy="350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4576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69152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753728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338304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922880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3507456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4092031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4676607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674" y="481456"/>
            <a:ext cx="9567272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1381313" y="1381334"/>
            <a:ext cx="4740350" cy="46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31395" indent="-231395">
              <a:buClr>
                <a:srgbClr val="6699FF"/>
              </a:buClr>
              <a:buFont typeface="Arial" pitchFamily="34" charset="0"/>
              <a:buChar char="•"/>
              <a:defRPr sz="2600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8873" y="6097589"/>
            <a:ext cx="6074703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idx="10"/>
          </p:nvPr>
        </p:nvSpPr>
        <p:spPr bwMode="auto">
          <a:xfrm>
            <a:off x="6207596" y="1380051"/>
            <a:ext cx="4740350" cy="469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231395" indent="-231395">
              <a:buClr>
                <a:srgbClr val="6699FF"/>
              </a:buClr>
              <a:buFont typeface="Arial" pitchFamily="34" charset="0"/>
              <a:buChar char="•"/>
              <a:defRPr sz="2600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Fußzeilenplatzhalter 2"/>
          <p:cNvSpPr txBox="1">
            <a:spLocks/>
          </p:cNvSpPr>
          <p:nvPr userDrawn="1"/>
        </p:nvSpPr>
        <p:spPr>
          <a:xfrm rot="5100000">
            <a:off x="-2553227" y="3537357"/>
            <a:ext cx="6072229" cy="350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4576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69152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753728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338304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922880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3507456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4092031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4676607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058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674" y="481456"/>
            <a:ext cx="9439337" cy="5497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8873" y="6097589"/>
            <a:ext cx="6074703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2"/>
          <p:cNvSpPr txBox="1">
            <a:spLocks/>
          </p:cNvSpPr>
          <p:nvPr userDrawn="1"/>
        </p:nvSpPr>
        <p:spPr>
          <a:xfrm rot="5100000">
            <a:off x="-2553227" y="3537357"/>
            <a:ext cx="6072229" cy="350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4576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69152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753728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338304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922880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3507456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4092031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4676607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1313" y="457163"/>
            <a:ext cx="9438969" cy="595929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80674" y="1380694"/>
            <a:ext cx="9439337" cy="46963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988873" y="6097589"/>
            <a:ext cx="6074703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2"/>
          <p:cNvSpPr txBox="1">
            <a:spLocks/>
          </p:cNvSpPr>
          <p:nvPr userDrawn="1"/>
        </p:nvSpPr>
        <p:spPr>
          <a:xfrm rot="5100000">
            <a:off x="-2553227" y="3537357"/>
            <a:ext cx="6072229" cy="350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4576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69152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753728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338304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922880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3507456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4092031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4676607" algn="l" defTabSz="1169152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DE" dirty="0" smtClean="0"/>
              <a:t>Prof. J. Walter, </a:t>
            </a:r>
            <a:r>
              <a:rPr lang="de-DE" dirty="0" err="1" smtClean="0"/>
              <a:t>HsKa</a:t>
            </a:r>
            <a:r>
              <a:rPr lang="de-DE" dirty="0" smtClean="0"/>
              <a:t>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08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21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 rot="5100000">
            <a:off x="-2553227" y="3537357"/>
            <a:ext cx="6072229" cy="350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 smtClean="0"/>
              <a:t>Prof. J. Walter, Hochschule Karlsruhe, Technik und Wirtschaft, Stand: </a:t>
            </a:r>
            <a:fld id="{C99F8BE2-4AE9-4100-B166-AF653C59F4C7}" type="datetime1">
              <a:rPr lang="de-DE" smtClean="0"/>
              <a:pPr/>
              <a:t>26.03.2017</a:t>
            </a:fld>
            <a:r>
              <a:rPr lang="de-DE" dirty="0" smtClean="0"/>
              <a:t> Folie Nr. </a:t>
            </a:r>
            <a:fld id="{737E1132-1387-4940-B8D8-720F0D60D8E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Picture 3" descr="D:\01GÖM-Daten\Daten-muntean\01-Geschaeftsausstattung\HsKA-PPT\PPT-BLANK-Vorlagen\Vorlagen\RGB-NurSkala-A4-Quer-Anschnitt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65212"/>
            <a:ext cx="574909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01GÖM-Daten\Daten-muntean\01CD-HsKA\CD2009_Athena\Logos02-Athena20091202-MuAl\hska_logo_RGB-4digiprint-PPT.wmf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91"/>
          <a:stretch/>
        </p:blipFill>
        <p:spPr bwMode="auto">
          <a:xfrm>
            <a:off x="516793" y="192956"/>
            <a:ext cx="905649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03275" y="350838"/>
            <a:ext cx="10088563" cy="1271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803275" y="1751013"/>
            <a:ext cx="10088563" cy="4173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803275" y="6097588"/>
            <a:ext cx="2632075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79A97-D27B-4C82-B5F3-B84C9FBCC23F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4"/>
          </p:nvPr>
        </p:nvSpPr>
        <p:spPr>
          <a:xfrm>
            <a:off x="8259763" y="6097588"/>
            <a:ext cx="2632075" cy="35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E93E0-D639-45DC-98E7-DC39E3FEF09D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54" r:id="rId4"/>
    <p:sldLayoutId id="2147483651" r:id="rId5"/>
    <p:sldLayoutId id="2147483652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aseline="0">
          <a:solidFill>
            <a:srgbClr val="7F7F7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7F7F7F"/>
          </a:solidFill>
          <a:latin typeface="Verdana" pitchFamily="34" charset="0"/>
        </a:defRPr>
      </a:lvl5pPr>
      <a:lvl6pPr marL="584576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6pPr>
      <a:lvl7pPr marL="1169152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7pPr>
      <a:lvl8pPr marL="1753728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8pPr>
      <a:lvl9pPr marL="2338304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Verdana" pitchFamily="34" charset="0"/>
        </a:defRPr>
      </a:lvl9pPr>
    </p:titleStyle>
    <p:bodyStyle>
      <a:lvl1pPr marL="438432" indent="-438432" algn="l" rtl="0" eaLnBrk="1" fontAlgn="base" hangingPunct="1">
        <a:spcBef>
          <a:spcPct val="20000"/>
        </a:spcBef>
        <a:spcAft>
          <a:spcPct val="0"/>
        </a:spcAft>
        <a:buClr>
          <a:srgbClr val="6699FF"/>
        </a:buClr>
        <a:buSzPct val="75000"/>
        <a:buFont typeface="Symbol" pitchFamily="18" charset="2"/>
        <a:buChar char="·"/>
        <a:defRPr sz="2600">
          <a:solidFill>
            <a:srgbClr val="7F7F7F"/>
          </a:solidFill>
          <a:latin typeface="+mn-lt"/>
          <a:ea typeface="+mn-ea"/>
          <a:cs typeface="+mn-cs"/>
        </a:defRPr>
      </a:lvl1pPr>
      <a:lvl2pPr marL="949936" indent="-365360" algn="l" rtl="0" eaLnBrk="1" fontAlgn="base" hangingPunct="1">
        <a:spcBef>
          <a:spcPct val="20000"/>
        </a:spcBef>
        <a:spcAft>
          <a:spcPct val="0"/>
        </a:spcAft>
        <a:buClr>
          <a:srgbClr val="6699FF"/>
        </a:buClr>
        <a:buSzPct val="75000"/>
        <a:buFont typeface="Symbol" pitchFamily="18" charset="2"/>
        <a:buChar char="·"/>
        <a:defRPr sz="2600">
          <a:solidFill>
            <a:srgbClr val="7F7F7F"/>
          </a:solidFill>
          <a:latin typeface="+mn-lt"/>
        </a:defRPr>
      </a:lvl2pPr>
      <a:lvl3pPr marL="1461440" indent="-292288" algn="l" rtl="0" eaLnBrk="1" fontAlgn="base" hangingPunct="1">
        <a:spcBef>
          <a:spcPct val="20000"/>
        </a:spcBef>
        <a:spcAft>
          <a:spcPct val="0"/>
        </a:spcAft>
        <a:buClr>
          <a:srgbClr val="6699FF"/>
        </a:buClr>
        <a:buSzPct val="75000"/>
        <a:buFont typeface="Symbol" pitchFamily="18" charset="2"/>
        <a:buChar char="·"/>
        <a:defRPr>
          <a:solidFill>
            <a:srgbClr val="7F7F7F"/>
          </a:solidFill>
          <a:latin typeface="+mn-lt"/>
        </a:defRPr>
      </a:lvl3pPr>
      <a:lvl4pPr marL="1997301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4pPr>
      <a:lvl5pPr marL="2533162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5pPr>
      <a:lvl6pPr marL="3117738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6pPr>
      <a:lvl7pPr marL="3702314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7pPr>
      <a:lvl8pPr marL="4286890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8pPr>
      <a:lvl9pPr marL="4871466" indent="-292288" algn="l" rtl="0" eaLnBrk="1" fontAlgn="base" hangingPunct="1">
        <a:spcBef>
          <a:spcPct val="20000"/>
        </a:spcBef>
        <a:spcAft>
          <a:spcPct val="0"/>
        </a:spcAft>
        <a:buClr>
          <a:srgbClr val="2E4B9B"/>
        </a:buClr>
        <a:buSzPct val="75000"/>
        <a:buFont typeface="Symbol" pitchFamily="18" charset="2"/>
        <a:buChar char="·"/>
        <a:defRPr sz="2600">
          <a:solidFill>
            <a:schemeClr val="bg2"/>
          </a:solidFill>
          <a:latin typeface="Arial" charset="0"/>
        </a:defRPr>
      </a:lvl9pPr>
    </p:bodyStyle>
    <p:otherStyle>
      <a:defPPr>
        <a:defRPr lang="de-DE"/>
      </a:defPPr>
      <a:lvl1pPr marL="0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4576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69152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3728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8304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22880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07456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92031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76607" algn="l" defTabSz="116915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800" dirty="0" smtClean="0"/>
              <a:t>„Zahlen im Computer“ </a:t>
            </a:r>
            <a:br>
              <a:rPr lang="de-DE" sz="4800" dirty="0" smtClean="0"/>
            </a:br>
            <a:r>
              <a:rPr lang="de-DE" sz="4800" dirty="0" smtClean="0"/>
              <a:t>(Klasse 7 Aufbaukurs Informatik)</a:t>
            </a:r>
            <a:br>
              <a:rPr lang="de-DE" sz="4800" dirty="0" smtClean="0"/>
            </a:br>
            <a:r>
              <a:rPr lang="de-DE" sz="1000" dirty="0" smtClean="0"/>
              <a:t>“Die Bildauswahl erfolgte in Anlehnung an das Alter der Kinder“</a:t>
            </a:r>
            <a:endParaRPr lang="de-DE" sz="4800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Prof. J. Walter</a:t>
            </a:r>
          </a:p>
          <a:p>
            <a:pPr algn="l"/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algn="l"/>
            <a:r>
              <a:rPr lang="de-DE" sz="1100" dirty="0" smtClean="0"/>
              <a:t>Bitte römische Zahlen im </a:t>
            </a:r>
            <a:br>
              <a:rPr lang="de-DE" sz="1100" dirty="0" smtClean="0"/>
            </a:br>
            <a:r>
              <a:rPr lang="de-DE" sz="1100" dirty="0" smtClean="0"/>
              <a:t>Geschichtsunterricht! </a:t>
            </a:r>
            <a:endParaRPr lang="de-DE" sz="1100" dirty="0"/>
          </a:p>
        </p:txBody>
      </p:sp>
      <p:pic>
        <p:nvPicPr>
          <p:cNvPr id="7" name="Shape 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71932" y="336430"/>
            <a:ext cx="1158618" cy="115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4" t="26602" r="17614" b="9362"/>
          <a:stretch/>
        </p:blipFill>
        <p:spPr>
          <a:xfrm>
            <a:off x="7961799" y="4185029"/>
            <a:ext cx="2968751" cy="18002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7958825" y="6002226"/>
            <a:ext cx="3292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Messsystem mit Mikrocontroller – XDK Bosch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dirty="0" smtClean="0"/>
              <a:t>Inhalt</a:t>
            </a:r>
            <a:endParaRPr lang="de-DE" altLang="de-DE" dirty="0"/>
          </a:p>
        </p:txBody>
      </p:sp>
      <p:sp>
        <p:nvSpPr>
          <p:cNvPr id="145408" name="Rectangle 0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de-DE" altLang="de-DE" dirty="0"/>
              <a:t>Zahlensysteme</a:t>
            </a:r>
          </a:p>
          <a:p>
            <a:r>
              <a:rPr lang="de-DE" altLang="de-DE" dirty="0"/>
              <a:t>Binär-Zahl</a:t>
            </a:r>
          </a:p>
          <a:p>
            <a:r>
              <a:rPr lang="de-DE" altLang="de-DE" dirty="0"/>
              <a:t>Umwandlung</a:t>
            </a:r>
          </a:p>
          <a:p>
            <a:r>
              <a:rPr lang="de-DE" altLang="de-DE" dirty="0"/>
              <a:t>Addition von Dualzahlen</a:t>
            </a:r>
          </a:p>
          <a:p>
            <a:r>
              <a:rPr lang="de-DE" altLang="de-DE" dirty="0"/>
              <a:t>Vorzeichenbehaftete Binärzahlen</a:t>
            </a:r>
          </a:p>
          <a:p>
            <a:r>
              <a:rPr lang="de-DE" altLang="de-DE" dirty="0"/>
              <a:t>Zweierkomplement</a:t>
            </a:r>
          </a:p>
          <a:p>
            <a:r>
              <a:rPr lang="de-DE" altLang="de-DE" dirty="0"/>
              <a:t>BCD-Darstellung</a:t>
            </a:r>
          </a:p>
          <a:p>
            <a:r>
              <a:rPr lang="de-DE" altLang="de-DE" dirty="0"/>
              <a:t>Gleitkomma-Darstellung </a:t>
            </a:r>
          </a:p>
          <a:p>
            <a:r>
              <a:rPr lang="de-DE" altLang="de-DE" dirty="0"/>
              <a:t>Darstellung alphanumerischer Daten 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740" y="323384"/>
            <a:ext cx="3759324" cy="211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2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Zahlensysteme</a:t>
            </a:r>
          </a:p>
        </p:txBody>
      </p:sp>
      <p:sp>
        <p:nvSpPr>
          <p:cNvPr id="16282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Mathematisches System zur Darstellung von Zahlen</a:t>
            </a:r>
          </a:p>
          <a:p>
            <a:r>
              <a:rPr lang="de-DE" altLang="de-DE" dirty="0"/>
              <a:t>Dezimalzahlen</a:t>
            </a:r>
            <a:br>
              <a:rPr lang="de-DE" altLang="de-DE" dirty="0"/>
            </a:br>
            <a:r>
              <a:rPr lang="de-DE" altLang="de-DE" dirty="0">
                <a:latin typeface="Courier New" panose="02070309020205020404" pitchFamily="49" charset="0"/>
              </a:rPr>
              <a:t>2437=2*1000+4*100+3*10+7*1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  =2*10</a:t>
            </a:r>
            <a:r>
              <a:rPr lang="de-DE" altLang="de-DE" baseline="30000" dirty="0">
                <a:latin typeface="Courier New" panose="02070309020205020404" pitchFamily="49" charset="0"/>
              </a:rPr>
              <a:t>3 </a:t>
            </a:r>
            <a:r>
              <a:rPr lang="de-DE" altLang="de-DE" dirty="0" smtClean="0">
                <a:latin typeface="Courier New" panose="02070309020205020404" pitchFamily="49" charset="0"/>
              </a:rPr>
              <a:t>+ 4*10</a:t>
            </a:r>
            <a:r>
              <a:rPr lang="de-DE" altLang="de-DE" baseline="30000" dirty="0" smtClean="0">
                <a:latin typeface="Courier New" panose="02070309020205020404" pitchFamily="49" charset="0"/>
              </a:rPr>
              <a:t>2</a:t>
            </a:r>
            <a:r>
              <a:rPr lang="de-DE" altLang="de-DE" dirty="0" smtClean="0">
                <a:latin typeface="Courier New" panose="02070309020205020404" pitchFamily="49" charset="0"/>
              </a:rPr>
              <a:t>+3*10</a:t>
            </a:r>
            <a:r>
              <a:rPr lang="de-DE" altLang="de-DE" baseline="30000" dirty="0" smtClean="0">
                <a:latin typeface="Courier New" panose="02070309020205020404" pitchFamily="49" charset="0"/>
              </a:rPr>
              <a:t>1</a:t>
            </a:r>
            <a:r>
              <a:rPr lang="de-DE" altLang="de-DE" dirty="0" smtClean="0">
                <a:latin typeface="Courier New" panose="02070309020205020404" pitchFamily="49" charset="0"/>
              </a:rPr>
              <a:t>+7*10</a:t>
            </a:r>
            <a:r>
              <a:rPr lang="de-DE" altLang="de-DE" baseline="30000" dirty="0" smtClean="0">
                <a:latin typeface="Courier New" panose="02070309020205020404" pitchFamily="49" charset="0"/>
              </a:rPr>
              <a:t>0 </a:t>
            </a:r>
            <a:endParaRPr lang="de-DE" altLang="de-DE" dirty="0">
              <a:latin typeface="Courier New" panose="02070309020205020404" pitchFamily="49" charset="0"/>
            </a:endParaRPr>
          </a:p>
          <a:p>
            <a:r>
              <a:rPr lang="de-DE" altLang="de-DE" dirty="0"/>
              <a:t>Dezimalzahlen werden nicht besonders bezeichnet!</a:t>
            </a:r>
          </a:p>
          <a:p>
            <a:r>
              <a:rPr lang="de-DE" altLang="de-DE" dirty="0"/>
              <a:t>Basis B sind die Dezimalziffern von 0 bis 9</a:t>
            </a:r>
          </a:p>
          <a:p>
            <a:r>
              <a:rPr lang="de-DE" altLang="de-DE" dirty="0" smtClean="0">
                <a:latin typeface="Courier New" panose="02070309020205020404" pitchFamily="49" charset="0"/>
              </a:rPr>
              <a:t>10=1*B+0</a:t>
            </a:r>
          </a:p>
          <a:p>
            <a:r>
              <a:rPr lang="de-DE" altLang="de-DE" dirty="0" smtClean="0">
                <a:latin typeface="Courier New" panose="02070309020205020404" pitchFamily="49" charset="0"/>
              </a:rPr>
              <a:t>Klein b bedeutet binär</a:t>
            </a:r>
            <a:endParaRPr lang="de-DE" altLang="de-DE" dirty="0">
              <a:latin typeface="Courier New" panose="02070309020205020404" pitchFamily="49" charset="0"/>
            </a:endParaRPr>
          </a:p>
          <a:p>
            <a:r>
              <a:rPr lang="de-DE" altLang="de-DE" dirty="0">
                <a:latin typeface="Courier New" panose="02070309020205020404" pitchFamily="49" charset="0"/>
              </a:rPr>
              <a:t>10b =1*2+0=2</a:t>
            </a:r>
            <a:r>
              <a:rPr lang="de-DE" altLang="de-DE" dirty="0"/>
              <a:t> (Dezimal)</a:t>
            </a:r>
          </a:p>
          <a:p>
            <a:endParaRPr lang="de-DE" altLang="de-DE" dirty="0"/>
          </a:p>
          <a:p>
            <a:endParaRPr lang="de-DE" alt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797" y="4515528"/>
            <a:ext cx="2775214" cy="156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 Umwandlung in Zahlensysteme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altLang="de-DE" dirty="0"/>
              <a:t>Wie wird die Dezimalzahl 3959 mit der Basis B=6 dargestellt?</a:t>
            </a:r>
          </a:p>
          <a:p>
            <a:r>
              <a:rPr lang="de-DE" altLang="de-DE" dirty="0">
                <a:latin typeface="Courier New" panose="02070309020205020404" pitchFamily="49" charset="0"/>
              </a:rPr>
              <a:t>3959:6=659	Rest 5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659:6=109	Rest 5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109:6=18	Rest 1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18:6=3	</a:t>
            </a:r>
            <a:r>
              <a:rPr lang="de-DE" altLang="de-DE" dirty="0" smtClean="0">
                <a:latin typeface="Courier New" panose="02070309020205020404" pitchFamily="49" charset="0"/>
              </a:rPr>
              <a:t>Rest </a:t>
            </a:r>
            <a:r>
              <a:rPr lang="de-DE" altLang="de-DE" dirty="0">
                <a:latin typeface="Courier New" panose="02070309020205020404" pitchFamily="49" charset="0"/>
              </a:rPr>
              <a:t>0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 3:6=0	</a:t>
            </a:r>
            <a:r>
              <a:rPr lang="de-DE" altLang="de-DE" dirty="0" smtClean="0">
                <a:latin typeface="Courier New" panose="02070309020205020404" pitchFamily="49" charset="0"/>
              </a:rPr>
              <a:t>Rest </a:t>
            </a:r>
            <a:r>
              <a:rPr lang="de-DE" altLang="de-DE" dirty="0">
                <a:latin typeface="Courier New" panose="02070309020205020404" pitchFamily="49" charset="0"/>
              </a:rPr>
              <a:t>3</a:t>
            </a:r>
          </a:p>
          <a:p>
            <a:r>
              <a:rPr lang="de-DE" altLang="de-DE" dirty="0">
                <a:latin typeface="Courier New" panose="02070309020205020404" pitchFamily="49" charset="0"/>
              </a:rPr>
              <a:t>30155</a:t>
            </a:r>
            <a:r>
              <a:rPr lang="de-DE" altLang="de-DE" baseline="-25000" dirty="0">
                <a:latin typeface="Courier New" panose="02070309020205020404" pitchFamily="49" charset="0"/>
              </a:rPr>
              <a:t>6</a:t>
            </a:r>
            <a:r>
              <a:rPr lang="de-DE" altLang="de-DE" dirty="0">
                <a:latin typeface="Courier New" panose="02070309020205020404" pitchFamily="49" charset="0"/>
              </a:rPr>
              <a:t>=3959</a:t>
            </a:r>
          </a:p>
          <a:p>
            <a:r>
              <a:rPr lang="de-DE" altLang="de-DE" dirty="0"/>
              <a:t>Übung: Wie wird die Dezimalzahl 3959 mit der Basis B=8 dargestellt?</a:t>
            </a:r>
          </a:p>
          <a:p>
            <a:r>
              <a:rPr lang="de-DE" altLang="de-DE" dirty="0">
                <a:latin typeface="Courier New" panose="02070309020205020404" pitchFamily="49" charset="0"/>
              </a:rPr>
              <a:t>7567</a:t>
            </a:r>
            <a:r>
              <a:rPr lang="de-DE" altLang="de-DE" baseline="-25000" dirty="0">
                <a:latin typeface="Courier New" panose="02070309020205020404" pitchFamily="49" charset="0"/>
              </a:rPr>
              <a:t>8</a:t>
            </a:r>
            <a:r>
              <a:rPr lang="de-DE" altLang="de-DE" dirty="0">
                <a:latin typeface="Courier New" panose="02070309020205020404" pitchFamily="49" charset="0"/>
              </a:rPr>
              <a:t>=3959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811" y="2239839"/>
            <a:ext cx="2647200" cy="148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54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Hexadezimal, Oktal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/>
              <a:t>Bei der Oktal-Darstellung werden jeweils 3 Bit zusammengefaßt.</a:t>
            </a:r>
          </a:p>
          <a:p>
            <a:r>
              <a:rPr lang="de-DE" altLang="de-DE"/>
              <a:t>Bei der Hexadezimaldarstellung werden jeweils 4 Bit zusammengefaßt.</a:t>
            </a:r>
            <a:br>
              <a:rPr lang="de-DE" altLang="de-DE"/>
            </a:br>
            <a:endParaRPr lang="de-DE" altLang="de-DE"/>
          </a:p>
          <a:p>
            <a:r>
              <a:rPr lang="de-DE" altLang="de-DE">
                <a:latin typeface="Courier New" panose="02070309020205020404" pitchFamily="49" charset="0"/>
              </a:rPr>
              <a:t>1101 1011=011 011 011=333</a:t>
            </a:r>
            <a:r>
              <a:rPr lang="de-DE" altLang="de-DE" baseline="-25000">
                <a:latin typeface="Courier New" panose="02070309020205020404" pitchFamily="49" charset="0"/>
              </a:rPr>
              <a:t>8</a:t>
            </a:r>
            <a:br>
              <a:rPr lang="de-DE" altLang="de-DE" baseline="-25000">
                <a:latin typeface="Courier New" panose="02070309020205020404" pitchFamily="49" charset="0"/>
              </a:rPr>
            </a:br>
            <a:endParaRPr lang="de-DE" altLang="de-DE" baseline="-25000">
              <a:latin typeface="Courier New" panose="02070309020205020404" pitchFamily="49" charset="0"/>
            </a:endParaRPr>
          </a:p>
          <a:p>
            <a:r>
              <a:rPr lang="de-DE" altLang="de-DE">
                <a:latin typeface="Courier New" panose="02070309020205020404" pitchFamily="49" charset="0"/>
              </a:rPr>
              <a:t>1101 1011=0DBh</a:t>
            </a:r>
          </a:p>
          <a:p>
            <a:endParaRPr lang="de-DE" altLang="de-DE">
              <a:latin typeface="Courier New" panose="02070309020205020404" pitchFamily="49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754" y="4300002"/>
            <a:ext cx="3159257" cy="177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0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Binärzahl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/>
              <a:t>Die Basis der binären Zahlen ist B=2</a:t>
            </a:r>
          </a:p>
          <a:p>
            <a:r>
              <a:rPr lang="de-DE" altLang="de-DE">
                <a:latin typeface="Courier New" panose="02070309020205020404" pitchFamily="49" charset="0"/>
              </a:rPr>
              <a:t>10b=1*B+0=1*2</a:t>
            </a:r>
            <a:r>
              <a:rPr lang="de-DE" altLang="de-DE" baseline="30000">
                <a:latin typeface="Courier New" panose="02070309020205020404" pitchFamily="49" charset="0"/>
              </a:rPr>
              <a:t>1</a:t>
            </a:r>
            <a:r>
              <a:rPr lang="de-DE" altLang="de-DE">
                <a:latin typeface="Courier New" panose="02070309020205020404" pitchFamily="49" charset="0"/>
              </a:rPr>
              <a:t>+0=2</a:t>
            </a:r>
          </a:p>
          <a:p>
            <a:r>
              <a:rPr lang="de-DE" altLang="de-DE"/>
              <a:t>Übung: Wandeln Sie die Dezimalzahl 11 in eine Binärzahl um.</a:t>
            </a:r>
          </a:p>
          <a:p>
            <a:r>
              <a:rPr lang="de-DE" altLang="de-DE">
                <a:latin typeface="Courier New" panose="02070309020205020404" pitchFamily="49" charset="0"/>
              </a:rPr>
              <a:t>11:2=5	Rest 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5:2=2	Rest 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2:2=1	Rest 0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1:2=0	Rest 1</a:t>
            </a:r>
          </a:p>
          <a:p>
            <a:r>
              <a:rPr lang="de-DE" altLang="de-DE">
                <a:latin typeface="Courier New" panose="02070309020205020404" pitchFamily="49" charset="0"/>
              </a:rPr>
              <a:t>1011b=11 	</a:t>
            </a:r>
            <a:r>
              <a:rPr lang="de-DE" altLang="de-DE" sz="1919"/>
              <a:t>Schreibweise beim Programmieren</a:t>
            </a:r>
            <a:r>
              <a:rPr lang="de-DE" altLang="de-DE"/>
              <a:t/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1011</a:t>
            </a:r>
            <a:r>
              <a:rPr lang="de-DE" altLang="de-DE" baseline="-25000">
                <a:latin typeface="Courier New" panose="02070309020205020404" pitchFamily="49" charset="0"/>
              </a:rPr>
              <a:t>2</a:t>
            </a:r>
            <a:r>
              <a:rPr lang="de-DE" altLang="de-DE">
                <a:latin typeface="Courier New" panose="02070309020205020404" pitchFamily="49" charset="0"/>
              </a:rPr>
              <a:t>=11</a:t>
            </a:r>
            <a:r>
              <a:rPr lang="de-DE" altLang="de-DE" baseline="-25000">
                <a:latin typeface="Courier New" panose="02070309020205020404" pitchFamily="49" charset="0"/>
              </a:rPr>
              <a:t>10 	</a:t>
            </a:r>
            <a:r>
              <a:rPr lang="de-DE" altLang="de-DE" sz="1919"/>
              <a:t>mathematische Schreibweise</a:t>
            </a:r>
            <a:r>
              <a:rPr lang="de-DE" altLang="de-DE"/>
              <a:t>  </a:t>
            </a:r>
            <a:endParaRPr lang="de-DE" altLang="de-DE">
              <a:latin typeface="Courier New" panose="02070309020205020404" pitchFamily="49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768" y="2929260"/>
            <a:ext cx="3031243" cy="170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7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46" name="Line 54"/>
          <p:cNvSpPr>
            <a:spLocks noChangeShapeType="1"/>
          </p:cNvSpPr>
          <p:nvPr/>
        </p:nvSpPr>
        <p:spPr bwMode="auto">
          <a:xfrm>
            <a:off x="4897314" y="3874064"/>
            <a:ext cx="511669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Binärzahl 1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altLang="de-DE" sz="2800" dirty="0"/>
              <a:t>Binärzahlen lassen sich direkt einer elektrischen Spannung zuordnen!</a:t>
            </a: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2558256" y="2777631"/>
            <a:ext cx="1535007" cy="2265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4604931" y="4751211"/>
            <a:ext cx="36547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02" name="Line 10"/>
          <p:cNvSpPr>
            <a:spLocks noChangeShapeType="1"/>
          </p:cNvSpPr>
          <p:nvPr/>
        </p:nvSpPr>
        <p:spPr bwMode="auto">
          <a:xfrm>
            <a:off x="2923734" y="4824307"/>
            <a:ext cx="36547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flipV="1">
            <a:off x="3097336" y="4458829"/>
            <a:ext cx="0" cy="36547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04" name="Line 12"/>
          <p:cNvSpPr>
            <a:spLocks noChangeShapeType="1"/>
          </p:cNvSpPr>
          <p:nvPr/>
        </p:nvSpPr>
        <p:spPr bwMode="auto">
          <a:xfrm flipH="1">
            <a:off x="3097335" y="4227360"/>
            <a:ext cx="134009" cy="24974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05" name="Line 13"/>
          <p:cNvSpPr>
            <a:spLocks noChangeShapeType="1"/>
          </p:cNvSpPr>
          <p:nvPr/>
        </p:nvSpPr>
        <p:spPr bwMode="auto">
          <a:xfrm flipV="1">
            <a:off x="3069925" y="2996918"/>
            <a:ext cx="0" cy="12213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06" name="Rectangle 14"/>
          <p:cNvSpPr>
            <a:spLocks noChangeArrowheads="1"/>
          </p:cNvSpPr>
          <p:nvPr/>
        </p:nvSpPr>
        <p:spPr bwMode="auto">
          <a:xfrm>
            <a:off x="2989216" y="3301483"/>
            <a:ext cx="146191" cy="4385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61807" name="Line 15"/>
          <p:cNvSpPr>
            <a:spLocks noChangeShapeType="1"/>
          </p:cNvSpPr>
          <p:nvPr/>
        </p:nvSpPr>
        <p:spPr bwMode="auto">
          <a:xfrm>
            <a:off x="2850638" y="2996918"/>
            <a:ext cx="43857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08" name="Text Box 16"/>
          <p:cNvSpPr txBox="1">
            <a:spLocks noChangeArrowheads="1"/>
          </p:cNvSpPr>
          <p:nvPr/>
        </p:nvSpPr>
        <p:spPr bwMode="auto">
          <a:xfrm>
            <a:off x="3416935" y="2835498"/>
            <a:ext cx="534900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>
                <a:latin typeface="Arial" panose="020B0604020202020204" pitchFamily="34" charset="0"/>
              </a:rPr>
              <a:t>+5V</a:t>
            </a:r>
          </a:p>
        </p:txBody>
      </p:sp>
      <p:sp>
        <p:nvSpPr>
          <p:cNvPr id="161809" name="Text Box 17"/>
          <p:cNvSpPr txBox="1">
            <a:spLocks noChangeArrowheads="1"/>
          </p:cNvSpPr>
          <p:nvPr/>
        </p:nvSpPr>
        <p:spPr bwMode="auto">
          <a:xfrm>
            <a:off x="3359429" y="4605020"/>
            <a:ext cx="550930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>
                <a:latin typeface="Arial" panose="020B0604020202020204" pitchFamily="34" charset="0"/>
              </a:rPr>
              <a:t>Gnd</a:t>
            </a:r>
          </a:p>
        </p:txBody>
      </p:sp>
      <p:sp>
        <p:nvSpPr>
          <p:cNvPr id="161810" name="Line 18"/>
          <p:cNvSpPr>
            <a:spLocks noChangeShapeType="1"/>
          </p:cNvSpPr>
          <p:nvPr/>
        </p:nvSpPr>
        <p:spPr bwMode="auto">
          <a:xfrm>
            <a:off x="3069925" y="3874064"/>
            <a:ext cx="1388816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11" name="Oval 19"/>
          <p:cNvSpPr>
            <a:spLocks noChangeArrowheads="1"/>
          </p:cNvSpPr>
          <p:nvPr/>
        </p:nvSpPr>
        <p:spPr bwMode="auto">
          <a:xfrm>
            <a:off x="4396305" y="3523815"/>
            <a:ext cx="657860" cy="65786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61812" name="Line 20"/>
          <p:cNvSpPr>
            <a:spLocks noChangeShapeType="1"/>
          </p:cNvSpPr>
          <p:nvPr/>
        </p:nvSpPr>
        <p:spPr bwMode="auto">
          <a:xfrm flipV="1">
            <a:off x="5408983" y="3848177"/>
            <a:ext cx="0" cy="10233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13" name="Line 21"/>
          <p:cNvSpPr>
            <a:spLocks noChangeShapeType="1"/>
          </p:cNvSpPr>
          <p:nvPr/>
        </p:nvSpPr>
        <p:spPr bwMode="auto">
          <a:xfrm>
            <a:off x="5229289" y="4866946"/>
            <a:ext cx="36547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14" name="Text Box 22"/>
          <p:cNvSpPr txBox="1">
            <a:spLocks noChangeArrowheads="1"/>
          </p:cNvSpPr>
          <p:nvPr/>
        </p:nvSpPr>
        <p:spPr bwMode="auto">
          <a:xfrm>
            <a:off x="5041871" y="3289300"/>
            <a:ext cx="288038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 b="1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1815" name="Text Box 23"/>
          <p:cNvSpPr txBox="1">
            <a:spLocks noChangeArrowheads="1"/>
          </p:cNvSpPr>
          <p:nvPr/>
        </p:nvSpPr>
        <p:spPr bwMode="auto">
          <a:xfrm>
            <a:off x="4152542" y="3264935"/>
            <a:ext cx="288038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 b="1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61816" name="Line 24"/>
          <p:cNvSpPr>
            <a:spLocks noChangeShapeType="1"/>
          </p:cNvSpPr>
          <p:nvPr/>
        </p:nvSpPr>
        <p:spPr bwMode="auto">
          <a:xfrm flipV="1">
            <a:off x="4725236" y="3508587"/>
            <a:ext cx="391365" cy="35329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61847" name="AutoShape 5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985106" y="3796401"/>
            <a:ext cx="1023338" cy="657860"/>
          </a:xfrm>
          <a:prstGeom prst="actionButtonEnd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pPr algn="ctr" eaLnBrk="0" fontAlgn="base" hangingPunct="0">
              <a:spcBef>
                <a:spcPct val="30000"/>
              </a:spcBef>
              <a:spcAft>
                <a:spcPct val="0"/>
              </a:spcAft>
            </a:pPr>
            <a:endParaRPr lang="de-DE" altLang="de-DE" sz="863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5" name="Line 25"/>
          <p:cNvSpPr>
            <a:spLocks noChangeShapeType="1"/>
          </p:cNvSpPr>
          <p:nvPr/>
        </p:nvSpPr>
        <p:spPr bwMode="auto">
          <a:xfrm flipV="1">
            <a:off x="3069925" y="2996918"/>
            <a:ext cx="0" cy="31674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2585668" y="1644650"/>
            <a:ext cx="7008036" cy="433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324" tIns="44162" rIns="88324" bIns="44162"/>
          <a:lstStyle>
            <a:lvl1pPr marL="342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621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1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38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5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2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0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2E4B9B"/>
              </a:buClr>
              <a:buSzPct val="75000"/>
              <a:buFont typeface="Symbol" panose="05050102010706020507" pitchFamily="18" charset="2"/>
              <a:buChar char="·"/>
            </a:pPr>
            <a:endParaRPr lang="de-DE" altLang="de-DE" sz="2302" dirty="0">
              <a:latin typeface="Arial" panose="020B0604020202020204" pitchFamily="34" charset="0"/>
            </a:endParaRPr>
          </a:p>
        </p:txBody>
      </p:sp>
      <p:sp>
        <p:nvSpPr>
          <p:cNvPr id="174084" name="Rectangle 4"/>
          <p:cNvSpPr>
            <a:spLocks noChangeArrowheads="1"/>
          </p:cNvSpPr>
          <p:nvPr/>
        </p:nvSpPr>
        <p:spPr bwMode="auto">
          <a:xfrm>
            <a:off x="2558256" y="2777631"/>
            <a:ext cx="1535007" cy="2265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74085" name="Line 5"/>
          <p:cNvSpPr>
            <a:spLocks noChangeShapeType="1"/>
          </p:cNvSpPr>
          <p:nvPr/>
        </p:nvSpPr>
        <p:spPr bwMode="auto">
          <a:xfrm>
            <a:off x="4604931" y="4751211"/>
            <a:ext cx="36547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86" name="Line 6"/>
          <p:cNvSpPr>
            <a:spLocks noChangeShapeType="1"/>
          </p:cNvSpPr>
          <p:nvPr/>
        </p:nvSpPr>
        <p:spPr bwMode="auto">
          <a:xfrm>
            <a:off x="2896323" y="4824307"/>
            <a:ext cx="36547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87" name="Line 7"/>
          <p:cNvSpPr>
            <a:spLocks noChangeShapeType="1"/>
          </p:cNvSpPr>
          <p:nvPr/>
        </p:nvSpPr>
        <p:spPr bwMode="auto">
          <a:xfrm flipV="1">
            <a:off x="3069925" y="4458829"/>
            <a:ext cx="0" cy="36547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88" name="Line 8"/>
          <p:cNvSpPr>
            <a:spLocks noChangeShapeType="1"/>
          </p:cNvSpPr>
          <p:nvPr/>
        </p:nvSpPr>
        <p:spPr bwMode="auto">
          <a:xfrm flipH="1">
            <a:off x="3069925" y="4178629"/>
            <a:ext cx="12183" cy="298474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89" name="Line 9"/>
          <p:cNvSpPr>
            <a:spLocks noChangeShapeType="1"/>
          </p:cNvSpPr>
          <p:nvPr/>
        </p:nvSpPr>
        <p:spPr bwMode="auto">
          <a:xfrm flipV="1">
            <a:off x="3069925" y="3508586"/>
            <a:ext cx="0" cy="73095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90" name="Rectangle 10"/>
          <p:cNvSpPr>
            <a:spLocks noChangeArrowheads="1"/>
          </p:cNvSpPr>
          <p:nvPr/>
        </p:nvSpPr>
        <p:spPr bwMode="auto">
          <a:xfrm>
            <a:off x="2989216" y="3301483"/>
            <a:ext cx="146191" cy="4385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74091" name="Line 11"/>
          <p:cNvSpPr>
            <a:spLocks noChangeShapeType="1"/>
          </p:cNvSpPr>
          <p:nvPr/>
        </p:nvSpPr>
        <p:spPr bwMode="auto">
          <a:xfrm>
            <a:off x="2850638" y="2996918"/>
            <a:ext cx="43857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92" name="Text Box 12"/>
          <p:cNvSpPr txBox="1">
            <a:spLocks noChangeArrowheads="1"/>
          </p:cNvSpPr>
          <p:nvPr/>
        </p:nvSpPr>
        <p:spPr bwMode="auto">
          <a:xfrm>
            <a:off x="3416935" y="2835498"/>
            <a:ext cx="534900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>
                <a:latin typeface="Arial" panose="020B0604020202020204" pitchFamily="34" charset="0"/>
              </a:rPr>
              <a:t>+5V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359429" y="4605020"/>
            <a:ext cx="550930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>
                <a:latin typeface="Arial" panose="020B0604020202020204" pitchFamily="34" charset="0"/>
              </a:rPr>
              <a:t>Gnd</a:t>
            </a:r>
          </a:p>
        </p:txBody>
      </p:sp>
      <p:sp>
        <p:nvSpPr>
          <p:cNvPr id="174094" name="Line 14"/>
          <p:cNvSpPr>
            <a:spLocks noChangeShapeType="1"/>
          </p:cNvSpPr>
          <p:nvPr/>
        </p:nvSpPr>
        <p:spPr bwMode="auto">
          <a:xfrm>
            <a:off x="3069925" y="3874064"/>
            <a:ext cx="233905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95" name="Oval 15"/>
          <p:cNvSpPr>
            <a:spLocks noChangeArrowheads="1"/>
          </p:cNvSpPr>
          <p:nvPr/>
        </p:nvSpPr>
        <p:spPr bwMode="auto">
          <a:xfrm>
            <a:off x="4396305" y="3523815"/>
            <a:ext cx="657860" cy="65786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74096" name="Line 16"/>
          <p:cNvSpPr>
            <a:spLocks noChangeShapeType="1"/>
          </p:cNvSpPr>
          <p:nvPr/>
        </p:nvSpPr>
        <p:spPr bwMode="auto">
          <a:xfrm flipV="1">
            <a:off x="5408983" y="3848177"/>
            <a:ext cx="0" cy="10233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97" name="Line 17"/>
          <p:cNvSpPr>
            <a:spLocks noChangeShapeType="1"/>
          </p:cNvSpPr>
          <p:nvPr/>
        </p:nvSpPr>
        <p:spPr bwMode="auto">
          <a:xfrm>
            <a:off x="5229289" y="4866946"/>
            <a:ext cx="36547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098" name="Text Box 18"/>
          <p:cNvSpPr txBox="1">
            <a:spLocks noChangeArrowheads="1"/>
          </p:cNvSpPr>
          <p:nvPr/>
        </p:nvSpPr>
        <p:spPr bwMode="auto">
          <a:xfrm>
            <a:off x="5041871" y="3289300"/>
            <a:ext cx="288038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 b="1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74099" name="Text Box 19"/>
          <p:cNvSpPr txBox="1">
            <a:spLocks noChangeArrowheads="1"/>
          </p:cNvSpPr>
          <p:nvPr/>
        </p:nvSpPr>
        <p:spPr bwMode="auto">
          <a:xfrm>
            <a:off x="4164724" y="3252752"/>
            <a:ext cx="288038" cy="32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de-DE" altLang="de-DE" sz="1535" b="1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74100" name="Line 20"/>
          <p:cNvSpPr>
            <a:spLocks noChangeShapeType="1"/>
          </p:cNvSpPr>
          <p:nvPr/>
        </p:nvSpPr>
        <p:spPr bwMode="auto">
          <a:xfrm flipH="1" flipV="1">
            <a:off x="4312550" y="3496404"/>
            <a:ext cx="412686" cy="36547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/>
          <a:lstStyle/>
          <a:p>
            <a:endParaRPr lang="de-DE" sz="1151"/>
          </a:p>
        </p:txBody>
      </p:sp>
      <p:sp>
        <p:nvSpPr>
          <p:cNvPr id="174106" name="AutoShape 2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985106" y="3796401"/>
            <a:ext cx="950242" cy="584764"/>
          </a:xfrm>
          <a:prstGeom prst="actionButtonBeginning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651" tIns="44325" rIns="88651" bIns="44325" anchor="ctr"/>
          <a:lstStyle/>
          <a:p>
            <a:endParaRPr lang="de-DE" sz="1151"/>
          </a:p>
        </p:txBody>
      </p:sp>
      <p:sp>
        <p:nvSpPr>
          <p:cNvPr id="174107" name="Rectangle 2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Binärzahl 0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z="2800" dirty="0"/>
              <a:t>Binärzahlen lassen sich direkt einer elektrischen Spannung zuordnen!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628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Binärzahl 0 im 8-Bit-Computer</a:t>
            </a:r>
          </a:p>
        </p:txBody>
      </p:sp>
      <p:grpSp>
        <p:nvGrpSpPr>
          <p:cNvPr id="177261" name="Group 109"/>
          <p:cNvGrpSpPr>
            <a:grpSpLocks/>
          </p:cNvGrpSpPr>
          <p:nvPr/>
        </p:nvGrpSpPr>
        <p:grpSpPr bwMode="auto">
          <a:xfrm>
            <a:off x="6554146" y="3654778"/>
            <a:ext cx="2339058" cy="1827389"/>
            <a:chOff x="3344" y="2400"/>
            <a:chExt cx="1536" cy="1200"/>
          </a:xfrm>
        </p:grpSpPr>
        <p:sp>
          <p:nvSpPr>
            <p:cNvPr id="177197" name="Line 45"/>
            <p:cNvSpPr>
              <a:spLocks noChangeShapeType="1"/>
            </p:cNvSpPr>
            <p:nvPr/>
          </p:nvSpPr>
          <p:spPr bwMode="auto">
            <a:xfrm flipV="1">
              <a:off x="4736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98" name="Line 46"/>
            <p:cNvSpPr>
              <a:spLocks noChangeShapeType="1"/>
            </p:cNvSpPr>
            <p:nvPr/>
          </p:nvSpPr>
          <p:spPr bwMode="auto">
            <a:xfrm>
              <a:off x="4622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99" name="Line 47"/>
            <p:cNvSpPr>
              <a:spLocks noChangeShapeType="1"/>
            </p:cNvSpPr>
            <p:nvPr/>
          </p:nvSpPr>
          <p:spPr bwMode="auto">
            <a:xfrm flipV="1">
              <a:off x="4736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00" name="Line 48"/>
            <p:cNvSpPr>
              <a:spLocks noChangeShapeType="1"/>
            </p:cNvSpPr>
            <p:nvPr/>
          </p:nvSpPr>
          <p:spPr bwMode="auto">
            <a:xfrm flipH="1">
              <a:off x="4736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01" name="Line 49"/>
            <p:cNvSpPr>
              <a:spLocks noChangeShapeType="1"/>
            </p:cNvSpPr>
            <p:nvPr/>
          </p:nvSpPr>
          <p:spPr bwMode="auto">
            <a:xfrm flipV="1">
              <a:off x="4736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02" name="Line 50"/>
            <p:cNvSpPr>
              <a:spLocks noChangeShapeType="1"/>
            </p:cNvSpPr>
            <p:nvPr/>
          </p:nvSpPr>
          <p:spPr bwMode="auto">
            <a:xfrm>
              <a:off x="4592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03" name="Oval 51"/>
            <p:cNvSpPr>
              <a:spLocks noChangeArrowheads="1"/>
            </p:cNvSpPr>
            <p:nvPr/>
          </p:nvSpPr>
          <p:spPr bwMode="auto">
            <a:xfrm>
              <a:off x="4640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207" name="Line 55"/>
            <p:cNvSpPr>
              <a:spLocks noChangeShapeType="1"/>
            </p:cNvSpPr>
            <p:nvPr/>
          </p:nvSpPr>
          <p:spPr bwMode="auto">
            <a:xfrm flipV="1">
              <a:off x="4320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08" name="Line 56"/>
            <p:cNvSpPr>
              <a:spLocks noChangeShapeType="1"/>
            </p:cNvSpPr>
            <p:nvPr/>
          </p:nvSpPr>
          <p:spPr bwMode="auto">
            <a:xfrm>
              <a:off x="4206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09" name="Line 57"/>
            <p:cNvSpPr>
              <a:spLocks noChangeShapeType="1"/>
            </p:cNvSpPr>
            <p:nvPr/>
          </p:nvSpPr>
          <p:spPr bwMode="auto">
            <a:xfrm flipV="1">
              <a:off x="4320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10" name="Line 58"/>
            <p:cNvSpPr>
              <a:spLocks noChangeShapeType="1"/>
            </p:cNvSpPr>
            <p:nvPr/>
          </p:nvSpPr>
          <p:spPr bwMode="auto">
            <a:xfrm flipH="1">
              <a:off x="4320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11" name="Line 59"/>
            <p:cNvSpPr>
              <a:spLocks noChangeShapeType="1"/>
            </p:cNvSpPr>
            <p:nvPr/>
          </p:nvSpPr>
          <p:spPr bwMode="auto">
            <a:xfrm flipV="1">
              <a:off x="4320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12" name="Line 60"/>
            <p:cNvSpPr>
              <a:spLocks noChangeShapeType="1"/>
            </p:cNvSpPr>
            <p:nvPr/>
          </p:nvSpPr>
          <p:spPr bwMode="auto">
            <a:xfrm>
              <a:off x="4176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13" name="Oval 61"/>
            <p:cNvSpPr>
              <a:spLocks noChangeArrowheads="1"/>
            </p:cNvSpPr>
            <p:nvPr/>
          </p:nvSpPr>
          <p:spPr bwMode="auto">
            <a:xfrm>
              <a:off x="4224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217" name="Line 65"/>
            <p:cNvSpPr>
              <a:spLocks noChangeShapeType="1"/>
            </p:cNvSpPr>
            <p:nvPr/>
          </p:nvSpPr>
          <p:spPr bwMode="auto">
            <a:xfrm flipV="1">
              <a:off x="3904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18" name="Line 66"/>
            <p:cNvSpPr>
              <a:spLocks noChangeShapeType="1"/>
            </p:cNvSpPr>
            <p:nvPr/>
          </p:nvSpPr>
          <p:spPr bwMode="auto">
            <a:xfrm>
              <a:off x="3790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19" name="Line 67"/>
            <p:cNvSpPr>
              <a:spLocks noChangeShapeType="1"/>
            </p:cNvSpPr>
            <p:nvPr/>
          </p:nvSpPr>
          <p:spPr bwMode="auto">
            <a:xfrm flipV="1">
              <a:off x="3904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20" name="Line 68"/>
            <p:cNvSpPr>
              <a:spLocks noChangeShapeType="1"/>
            </p:cNvSpPr>
            <p:nvPr/>
          </p:nvSpPr>
          <p:spPr bwMode="auto">
            <a:xfrm flipH="1">
              <a:off x="3904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21" name="Line 69"/>
            <p:cNvSpPr>
              <a:spLocks noChangeShapeType="1"/>
            </p:cNvSpPr>
            <p:nvPr/>
          </p:nvSpPr>
          <p:spPr bwMode="auto">
            <a:xfrm flipV="1">
              <a:off x="3904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22" name="Line 70"/>
            <p:cNvSpPr>
              <a:spLocks noChangeShapeType="1"/>
            </p:cNvSpPr>
            <p:nvPr/>
          </p:nvSpPr>
          <p:spPr bwMode="auto">
            <a:xfrm>
              <a:off x="3760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23" name="Oval 71"/>
            <p:cNvSpPr>
              <a:spLocks noChangeArrowheads="1"/>
            </p:cNvSpPr>
            <p:nvPr/>
          </p:nvSpPr>
          <p:spPr bwMode="auto">
            <a:xfrm>
              <a:off x="3808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227" name="Line 75"/>
            <p:cNvSpPr>
              <a:spLocks noChangeShapeType="1"/>
            </p:cNvSpPr>
            <p:nvPr/>
          </p:nvSpPr>
          <p:spPr bwMode="auto">
            <a:xfrm flipV="1">
              <a:off x="3488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28" name="Line 76"/>
            <p:cNvSpPr>
              <a:spLocks noChangeShapeType="1"/>
            </p:cNvSpPr>
            <p:nvPr/>
          </p:nvSpPr>
          <p:spPr bwMode="auto">
            <a:xfrm>
              <a:off x="3374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29" name="Line 77"/>
            <p:cNvSpPr>
              <a:spLocks noChangeShapeType="1"/>
            </p:cNvSpPr>
            <p:nvPr/>
          </p:nvSpPr>
          <p:spPr bwMode="auto">
            <a:xfrm flipV="1">
              <a:off x="3488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30" name="Line 78"/>
            <p:cNvSpPr>
              <a:spLocks noChangeShapeType="1"/>
            </p:cNvSpPr>
            <p:nvPr/>
          </p:nvSpPr>
          <p:spPr bwMode="auto">
            <a:xfrm flipH="1">
              <a:off x="3488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31" name="Line 79"/>
            <p:cNvSpPr>
              <a:spLocks noChangeShapeType="1"/>
            </p:cNvSpPr>
            <p:nvPr/>
          </p:nvSpPr>
          <p:spPr bwMode="auto">
            <a:xfrm flipV="1">
              <a:off x="3488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32" name="Line 80"/>
            <p:cNvSpPr>
              <a:spLocks noChangeShapeType="1"/>
            </p:cNvSpPr>
            <p:nvPr/>
          </p:nvSpPr>
          <p:spPr bwMode="auto">
            <a:xfrm>
              <a:off x="3344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33" name="Oval 81"/>
            <p:cNvSpPr>
              <a:spLocks noChangeArrowheads="1"/>
            </p:cNvSpPr>
            <p:nvPr/>
          </p:nvSpPr>
          <p:spPr bwMode="auto">
            <a:xfrm>
              <a:off x="3392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</p:grpSp>
      <p:grpSp>
        <p:nvGrpSpPr>
          <p:cNvPr id="177262" name="Group 110"/>
          <p:cNvGrpSpPr>
            <a:grpSpLocks/>
          </p:cNvGrpSpPr>
          <p:nvPr/>
        </p:nvGrpSpPr>
        <p:grpSpPr bwMode="auto">
          <a:xfrm>
            <a:off x="6551102" y="2777629"/>
            <a:ext cx="2285759" cy="502532"/>
            <a:chOff x="3342" y="1824"/>
            <a:chExt cx="1501" cy="330"/>
          </a:xfrm>
        </p:grpSpPr>
        <p:sp>
          <p:nvSpPr>
            <p:cNvPr id="177204" name="Text Box 52"/>
            <p:cNvSpPr txBox="1">
              <a:spLocks noChangeArrowheads="1"/>
            </p:cNvSpPr>
            <p:nvPr/>
          </p:nvSpPr>
          <p:spPr bwMode="auto">
            <a:xfrm>
              <a:off x="4590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214" name="Text Box 62"/>
            <p:cNvSpPr txBox="1">
              <a:spLocks noChangeArrowheads="1"/>
            </p:cNvSpPr>
            <p:nvPr/>
          </p:nvSpPr>
          <p:spPr bwMode="auto">
            <a:xfrm>
              <a:off x="4174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224" name="Text Box 72"/>
            <p:cNvSpPr txBox="1">
              <a:spLocks noChangeArrowheads="1"/>
            </p:cNvSpPr>
            <p:nvPr/>
          </p:nvSpPr>
          <p:spPr bwMode="auto">
            <a:xfrm>
              <a:off x="3758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234" name="Text Box 82"/>
            <p:cNvSpPr txBox="1">
              <a:spLocks noChangeArrowheads="1"/>
            </p:cNvSpPr>
            <p:nvPr/>
          </p:nvSpPr>
          <p:spPr bwMode="auto">
            <a:xfrm>
              <a:off x="3342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</p:grpSp>
      <p:grpSp>
        <p:nvGrpSpPr>
          <p:cNvPr id="177263" name="Group 111"/>
          <p:cNvGrpSpPr>
            <a:grpSpLocks/>
          </p:cNvGrpSpPr>
          <p:nvPr/>
        </p:nvGrpSpPr>
        <p:grpSpPr bwMode="auto">
          <a:xfrm>
            <a:off x="3216116" y="2154797"/>
            <a:ext cx="2631440" cy="3327370"/>
            <a:chOff x="1152" y="1415"/>
            <a:chExt cx="1728" cy="2185"/>
          </a:xfrm>
        </p:grpSpPr>
        <p:sp>
          <p:nvSpPr>
            <p:cNvPr id="177157" name="Line 5"/>
            <p:cNvSpPr>
              <a:spLocks noChangeShapeType="1"/>
            </p:cNvSpPr>
            <p:nvPr/>
          </p:nvSpPr>
          <p:spPr bwMode="auto">
            <a:xfrm flipV="1">
              <a:off x="2688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58" name="Line 6"/>
            <p:cNvSpPr>
              <a:spLocks noChangeShapeType="1"/>
            </p:cNvSpPr>
            <p:nvPr/>
          </p:nvSpPr>
          <p:spPr bwMode="auto">
            <a:xfrm>
              <a:off x="2574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59" name="Line 7"/>
            <p:cNvSpPr>
              <a:spLocks noChangeShapeType="1"/>
            </p:cNvSpPr>
            <p:nvPr/>
          </p:nvSpPr>
          <p:spPr bwMode="auto">
            <a:xfrm flipV="1">
              <a:off x="2688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60" name="Line 8"/>
            <p:cNvSpPr>
              <a:spLocks noChangeShapeType="1"/>
            </p:cNvSpPr>
            <p:nvPr/>
          </p:nvSpPr>
          <p:spPr bwMode="auto">
            <a:xfrm flipH="1">
              <a:off x="2688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61" name="Line 9"/>
            <p:cNvSpPr>
              <a:spLocks noChangeShapeType="1"/>
            </p:cNvSpPr>
            <p:nvPr/>
          </p:nvSpPr>
          <p:spPr bwMode="auto">
            <a:xfrm flipV="1">
              <a:off x="2688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62" name="Line 10"/>
            <p:cNvSpPr>
              <a:spLocks noChangeShapeType="1"/>
            </p:cNvSpPr>
            <p:nvPr/>
          </p:nvSpPr>
          <p:spPr bwMode="auto">
            <a:xfrm>
              <a:off x="2544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63" name="Oval 11"/>
            <p:cNvSpPr>
              <a:spLocks noChangeArrowheads="1"/>
            </p:cNvSpPr>
            <p:nvPr/>
          </p:nvSpPr>
          <p:spPr bwMode="auto">
            <a:xfrm>
              <a:off x="2592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164" name="Text Box 12"/>
            <p:cNvSpPr txBox="1">
              <a:spLocks noChangeArrowheads="1"/>
            </p:cNvSpPr>
            <p:nvPr/>
          </p:nvSpPr>
          <p:spPr bwMode="auto">
            <a:xfrm>
              <a:off x="2542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167" name="Line 15"/>
            <p:cNvSpPr>
              <a:spLocks noChangeShapeType="1"/>
            </p:cNvSpPr>
            <p:nvPr/>
          </p:nvSpPr>
          <p:spPr bwMode="auto">
            <a:xfrm flipV="1">
              <a:off x="2272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68" name="Line 16"/>
            <p:cNvSpPr>
              <a:spLocks noChangeShapeType="1"/>
            </p:cNvSpPr>
            <p:nvPr/>
          </p:nvSpPr>
          <p:spPr bwMode="auto">
            <a:xfrm>
              <a:off x="2158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69" name="Line 17"/>
            <p:cNvSpPr>
              <a:spLocks noChangeShapeType="1"/>
            </p:cNvSpPr>
            <p:nvPr/>
          </p:nvSpPr>
          <p:spPr bwMode="auto">
            <a:xfrm flipV="1">
              <a:off x="2272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70" name="Line 18"/>
            <p:cNvSpPr>
              <a:spLocks noChangeShapeType="1"/>
            </p:cNvSpPr>
            <p:nvPr/>
          </p:nvSpPr>
          <p:spPr bwMode="auto">
            <a:xfrm flipH="1">
              <a:off x="2272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71" name="Line 19"/>
            <p:cNvSpPr>
              <a:spLocks noChangeShapeType="1"/>
            </p:cNvSpPr>
            <p:nvPr/>
          </p:nvSpPr>
          <p:spPr bwMode="auto">
            <a:xfrm flipV="1">
              <a:off x="2272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72" name="Line 20"/>
            <p:cNvSpPr>
              <a:spLocks noChangeShapeType="1"/>
            </p:cNvSpPr>
            <p:nvPr/>
          </p:nvSpPr>
          <p:spPr bwMode="auto">
            <a:xfrm>
              <a:off x="2128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73" name="Oval 21"/>
            <p:cNvSpPr>
              <a:spLocks noChangeArrowheads="1"/>
            </p:cNvSpPr>
            <p:nvPr/>
          </p:nvSpPr>
          <p:spPr bwMode="auto">
            <a:xfrm>
              <a:off x="2176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174" name="Text Box 22"/>
            <p:cNvSpPr txBox="1">
              <a:spLocks noChangeArrowheads="1"/>
            </p:cNvSpPr>
            <p:nvPr/>
          </p:nvSpPr>
          <p:spPr bwMode="auto">
            <a:xfrm>
              <a:off x="2126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177" name="Line 25"/>
            <p:cNvSpPr>
              <a:spLocks noChangeShapeType="1"/>
            </p:cNvSpPr>
            <p:nvPr/>
          </p:nvSpPr>
          <p:spPr bwMode="auto">
            <a:xfrm flipV="1">
              <a:off x="1856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78" name="Line 26"/>
            <p:cNvSpPr>
              <a:spLocks noChangeShapeType="1"/>
            </p:cNvSpPr>
            <p:nvPr/>
          </p:nvSpPr>
          <p:spPr bwMode="auto">
            <a:xfrm>
              <a:off x="1742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79" name="Line 27"/>
            <p:cNvSpPr>
              <a:spLocks noChangeShapeType="1"/>
            </p:cNvSpPr>
            <p:nvPr/>
          </p:nvSpPr>
          <p:spPr bwMode="auto">
            <a:xfrm flipV="1">
              <a:off x="1856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80" name="Line 28"/>
            <p:cNvSpPr>
              <a:spLocks noChangeShapeType="1"/>
            </p:cNvSpPr>
            <p:nvPr/>
          </p:nvSpPr>
          <p:spPr bwMode="auto">
            <a:xfrm flipH="1">
              <a:off x="1856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81" name="Line 29"/>
            <p:cNvSpPr>
              <a:spLocks noChangeShapeType="1"/>
            </p:cNvSpPr>
            <p:nvPr/>
          </p:nvSpPr>
          <p:spPr bwMode="auto">
            <a:xfrm flipV="1">
              <a:off x="1856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82" name="Line 30"/>
            <p:cNvSpPr>
              <a:spLocks noChangeShapeType="1"/>
            </p:cNvSpPr>
            <p:nvPr/>
          </p:nvSpPr>
          <p:spPr bwMode="auto">
            <a:xfrm>
              <a:off x="1712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83" name="Oval 31"/>
            <p:cNvSpPr>
              <a:spLocks noChangeArrowheads="1"/>
            </p:cNvSpPr>
            <p:nvPr/>
          </p:nvSpPr>
          <p:spPr bwMode="auto">
            <a:xfrm>
              <a:off x="1760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184" name="Text Box 32"/>
            <p:cNvSpPr txBox="1">
              <a:spLocks noChangeArrowheads="1"/>
            </p:cNvSpPr>
            <p:nvPr/>
          </p:nvSpPr>
          <p:spPr bwMode="auto">
            <a:xfrm>
              <a:off x="1710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187" name="Line 35"/>
            <p:cNvSpPr>
              <a:spLocks noChangeShapeType="1"/>
            </p:cNvSpPr>
            <p:nvPr/>
          </p:nvSpPr>
          <p:spPr bwMode="auto">
            <a:xfrm flipV="1">
              <a:off x="1440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88" name="Line 36"/>
            <p:cNvSpPr>
              <a:spLocks noChangeShapeType="1"/>
            </p:cNvSpPr>
            <p:nvPr/>
          </p:nvSpPr>
          <p:spPr bwMode="auto">
            <a:xfrm>
              <a:off x="1326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89" name="Line 37"/>
            <p:cNvSpPr>
              <a:spLocks noChangeShapeType="1"/>
            </p:cNvSpPr>
            <p:nvPr/>
          </p:nvSpPr>
          <p:spPr bwMode="auto">
            <a:xfrm flipV="1">
              <a:off x="1440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90" name="Line 38"/>
            <p:cNvSpPr>
              <a:spLocks noChangeShapeType="1"/>
            </p:cNvSpPr>
            <p:nvPr/>
          </p:nvSpPr>
          <p:spPr bwMode="auto">
            <a:xfrm flipH="1">
              <a:off x="1440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91" name="Line 39"/>
            <p:cNvSpPr>
              <a:spLocks noChangeShapeType="1"/>
            </p:cNvSpPr>
            <p:nvPr/>
          </p:nvSpPr>
          <p:spPr bwMode="auto">
            <a:xfrm flipV="1">
              <a:off x="1440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92" name="Line 40"/>
            <p:cNvSpPr>
              <a:spLocks noChangeShapeType="1"/>
            </p:cNvSpPr>
            <p:nvPr/>
          </p:nvSpPr>
          <p:spPr bwMode="auto">
            <a:xfrm>
              <a:off x="1296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193" name="Oval 41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7194" name="Text Box 42"/>
            <p:cNvSpPr txBox="1">
              <a:spLocks noChangeArrowheads="1"/>
            </p:cNvSpPr>
            <p:nvPr/>
          </p:nvSpPr>
          <p:spPr bwMode="auto">
            <a:xfrm>
              <a:off x="1294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7235" name="Line 83"/>
            <p:cNvSpPr>
              <a:spLocks noChangeShapeType="1"/>
            </p:cNvSpPr>
            <p:nvPr/>
          </p:nvSpPr>
          <p:spPr bwMode="auto">
            <a:xfrm flipV="1">
              <a:off x="1152" y="1728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36" name="Line 84"/>
            <p:cNvSpPr>
              <a:spLocks noChangeShapeType="1"/>
            </p:cNvSpPr>
            <p:nvPr/>
          </p:nvSpPr>
          <p:spPr bwMode="auto">
            <a:xfrm>
              <a:off x="1152" y="1728"/>
              <a:ext cx="17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37" name="Line 85"/>
            <p:cNvSpPr>
              <a:spLocks noChangeShapeType="1"/>
            </p:cNvSpPr>
            <p:nvPr/>
          </p:nvSpPr>
          <p:spPr bwMode="auto">
            <a:xfrm flipV="1">
              <a:off x="2880" y="1728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7243" name="Text Box 91"/>
            <p:cNvSpPr txBox="1">
              <a:spLocks noChangeArrowheads="1"/>
            </p:cNvSpPr>
            <p:nvPr/>
          </p:nvSpPr>
          <p:spPr bwMode="auto">
            <a:xfrm>
              <a:off x="1784" y="1415"/>
              <a:ext cx="390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1151">
                  <a:latin typeface="Arial" panose="020B0604020202020204" pitchFamily="34" charset="0"/>
                </a:rPr>
                <a:t>Nibble</a:t>
              </a:r>
            </a:p>
          </p:txBody>
        </p:sp>
      </p:grpSp>
      <p:grpSp>
        <p:nvGrpSpPr>
          <p:cNvPr id="177259" name="Group 107"/>
          <p:cNvGrpSpPr>
            <a:grpSpLocks/>
          </p:cNvGrpSpPr>
          <p:nvPr/>
        </p:nvGrpSpPr>
        <p:grpSpPr bwMode="auto">
          <a:xfrm>
            <a:off x="6432321" y="2119771"/>
            <a:ext cx="2558344" cy="877147"/>
            <a:chOff x="3264" y="1392"/>
            <a:chExt cx="1680" cy="576"/>
          </a:xfrm>
        </p:grpSpPr>
        <p:grpSp>
          <p:nvGrpSpPr>
            <p:cNvPr id="177239" name="Group 87"/>
            <p:cNvGrpSpPr>
              <a:grpSpLocks/>
            </p:cNvGrpSpPr>
            <p:nvPr/>
          </p:nvGrpSpPr>
          <p:grpSpPr bwMode="auto">
            <a:xfrm>
              <a:off x="3264" y="1728"/>
              <a:ext cx="1680" cy="240"/>
              <a:chOff x="1152" y="1152"/>
              <a:chExt cx="1728" cy="240"/>
            </a:xfrm>
          </p:grpSpPr>
          <p:sp>
            <p:nvSpPr>
              <p:cNvPr id="177240" name="Line 88"/>
              <p:cNvSpPr>
                <a:spLocks noChangeShapeType="1"/>
              </p:cNvSpPr>
              <p:nvPr/>
            </p:nvSpPr>
            <p:spPr bwMode="auto">
              <a:xfrm flipV="1">
                <a:off x="1152" y="1152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  <p:sp>
            <p:nvSpPr>
              <p:cNvPr id="177241" name="Line 89"/>
              <p:cNvSpPr>
                <a:spLocks noChangeShapeType="1"/>
              </p:cNvSpPr>
              <p:nvPr/>
            </p:nvSpPr>
            <p:spPr bwMode="auto">
              <a:xfrm>
                <a:off x="1152" y="1152"/>
                <a:ext cx="17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  <p:sp>
            <p:nvSpPr>
              <p:cNvPr id="177242" name="Line 90"/>
              <p:cNvSpPr>
                <a:spLocks noChangeShapeType="1"/>
              </p:cNvSpPr>
              <p:nvPr/>
            </p:nvSpPr>
            <p:spPr bwMode="auto">
              <a:xfrm flipV="1">
                <a:off x="2880" y="1152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</p:grpSp>
        <p:sp>
          <p:nvSpPr>
            <p:cNvPr id="177244" name="Text Box 92"/>
            <p:cNvSpPr txBox="1">
              <a:spLocks noChangeArrowheads="1"/>
            </p:cNvSpPr>
            <p:nvPr/>
          </p:nvSpPr>
          <p:spPr bwMode="auto">
            <a:xfrm>
              <a:off x="3906" y="1392"/>
              <a:ext cx="390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1151">
                  <a:latin typeface="Arial" panose="020B0604020202020204" pitchFamily="34" charset="0"/>
                </a:rPr>
                <a:t>Nibble</a:t>
              </a:r>
            </a:p>
          </p:txBody>
        </p:sp>
      </p:grpSp>
      <p:grpSp>
        <p:nvGrpSpPr>
          <p:cNvPr id="177254" name="Group 102"/>
          <p:cNvGrpSpPr>
            <a:grpSpLocks/>
          </p:cNvGrpSpPr>
          <p:nvPr/>
        </p:nvGrpSpPr>
        <p:grpSpPr bwMode="auto">
          <a:xfrm>
            <a:off x="3216116" y="1388816"/>
            <a:ext cx="5774549" cy="804051"/>
            <a:chOff x="1152" y="912"/>
            <a:chExt cx="3792" cy="528"/>
          </a:xfrm>
        </p:grpSpPr>
        <p:grpSp>
          <p:nvGrpSpPr>
            <p:cNvPr id="177249" name="Group 97"/>
            <p:cNvGrpSpPr>
              <a:grpSpLocks/>
            </p:cNvGrpSpPr>
            <p:nvPr/>
          </p:nvGrpSpPr>
          <p:grpSpPr bwMode="auto">
            <a:xfrm>
              <a:off x="1152" y="1200"/>
              <a:ext cx="3792" cy="240"/>
              <a:chOff x="1152" y="1152"/>
              <a:chExt cx="1728" cy="240"/>
            </a:xfrm>
          </p:grpSpPr>
          <p:sp>
            <p:nvSpPr>
              <p:cNvPr id="177250" name="Line 98"/>
              <p:cNvSpPr>
                <a:spLocks noChangeShapeType="1"/>
              </p:cNvSpPr>
              <p:nvPr/>
            </p:nvSpPr>
            <p:spPr bwMode="auto">
              <a:xfrm flipV="1">
                <a:off x="1152" y="1152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  <p:sp>
            <p:nvSpPr>
              <p:cNvPr id="177251" name="Line 99"/>
              <p:cNvSpPr>
                <a:spLocks noChangeShapeType="1"/>
              </p:cNvSpPr>
              <p:nvPr/>
            </p:nvSpPr>
            <p:spPr bwMode="auto">
              <a:xfrm>
                <a:off x="1152" y="1152"/>
                <a:ext cx="17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  <p:sp>
            <p:nvSpPr>
              <p:cNvPr id="177252" name="Line 100"/>
              <p:cNvSpPr>
                <a:spLocks noChangeShapeType="1"/>
              </p:cNvSpPr>
              <p:nvPr/>
            </p:nvSpPr>
            <p:spPr bwMode="auto">
              <a:xfrm flipV="1">
                <a:off x="2880" y="1152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</p:grpSp>
        <p:sp>
          <p:nvSpPr>
            <p:cNvPr id="177253" name="Text Box 101"/>
            <p:cNvSpPr txBox="1">
              <a:spLocks noChangeArrowheads="1"/>
            </p:cNvSpPr>
            <p:nvPr/>
          </p:nvSpPr>
          <p:spPr bwMode="auto">
            <a:xfrm>
              <a:off x="2830" y="912"/>
              <a:ext cx="311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1151">
                  <a:latin typeface="Arial" panose="020B0604020202020204" pitchFamily="34" charset="0"/>
                </a:rPr>
                <a:t>Byte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60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Binärzahl 1011 im Computer</a:t>
            </a:r>
          </a:p>
        </p:txBody>
      </p:sp>
      <p:grpSp>
        <p:nvGrpSpPr>
          <p:cNvPr id="176220" name="Group 92"/>
          <p:cNvGrpSpPr>
            <a:grpSpLocks/>
          </p:cNvGrpSpPr>
          <p:nvPr/>
        </p:nvGrpSpPr>
        <p:grpSpPr bwMode="auto">
          <a:xfrm>
            <a:off x="6505417" y="2777631"/>
            <a:ext cx="2282713" cy="2704536"/>
            <a:chOff x="3312" y="1824"/>
            <a:chExt cx="1499" cy="1776"/>
          </a:xfrm>
        </p:grpSpPr>
        <p:grpSp>
          <p:nvGrpSpPr>
            <p:cNvPr id="176172" name="Group 44"/>
            <p:cNvGrpSpPr>
              <a:grpSpLocks/>
            </p:cNvGrpSpPr>
            <p:nvPr/>
          </p:nvGrpSpPr>
          <p:grpSpPr bwMode="auto">
            <a:xfrm>
              <a:off x="4108" y="1824"/>
              <a:ext cx="299" cy="1776"/>
              <a:chOff x="4080" y="1392"/>
              <a:chExt cx="299" cy="1776"/>
            </a:xfrm>
          </p:grpSpPr>
          <p:grpSp>
            <p:nvGrpSpPr>
              <p:cNvPr id="176150" name="Group 22"/>
              <p:cNvGrpSpPr>
                <a:grpSpLocks/>
              </p:cNvGrpSpPr>
              <p:nvPr/>
            </p:nvGrpSpPr>
            <p:grpSpPr bwMode="auto">
              <a:xfrm>
                <a:off x="4080" y="1968"/>
                <a:ext cx="288" cy="1200"/>
                <a:chOff x="912" y="1968"/>
                <a:chExt cx="288" cy="1200"/>
              </a:xfrm>
            </p:grpSpPr>
            <p:sp>
              <p:nvSpPr>
                <p:cNvPr id="176151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056" y="1968"/>
                  <a:ext cx="0" cy="208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52" name="Line 24"/>
                <p:cNvSpPr>
                  <a:spLocks noChangeShapeType="1"/>
                </p:cNvSpPr>
                <p:nvPr/>
              </p:nvSpPr>
              <p:spPr bwMode="auto">
                <a:xfrm>
                  <a:off x="942" y="3168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53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056" y="29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54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056" y="2744"/>
                  <a:ext cx="8" cy="196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55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056" y="230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56" name="Line 28"/>
                <p:cNvSpPr>
                  <a:spLocks noChangeShapeType="1"/>
                </p:cNvSpPr>
                <p:nvPr/>
              </p:nvSpPr>
              <p:spPr bwMode="auto">
                <a:xfrm>
                  <a:off x="912" y="196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57" name="Oval 29"/>
                <p:cNvSpPr>
                  <a:spLocks noChangeArrowheads="1"/>
                </p:cNvSpPr>
                <p:nvPr/>
              </p:nvSpPr>
              <p:spPr bwMode="auto">
                <a:xfrm>
                  <a:off x="960" y="2160"/>
                  <a:ext cx="192" cy="19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8651" tIns="44325" rIns="88651" bIns="44325" anchor="ctr"/>
                <a:lstStyle/>
                <a:p>
                  <a:endParaRPr lang="de-DE" sz="1151"/>
                </a:p>
              </p:txBody>
            </p:sp>
          </p:grpSp>
          <p:sp>
            <p:nvSpPr>
              <p:cNvPr id="176166" name="Text Box 38"/>
              <p:cNvSpPr txBox="1">
                <a:spLocks noChangeArrowheads="1"/>
              </p:cNvSpPr>
              <p:nvPr/>
            </p:nvSpPr>
            <p:spPr bwMode="auto">
              <a:xfrm>
                <a:off x="4126" y="1392"/>
                <a:ext cx="253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>
                <a:spAutoFit/>
              </a:bodyPr>
              <a:lstStyle/>
              <a:p>
                <a:pPr algn="just" eaLnBrk="0" fontAlgn="base" hangingPunct="0">
                  <a:spcBef>
                    <a:spcPct val="30000"/>
                  </a:spcBef>
                  <a:spcAft>
                    <a:spcPct val="0"/>
                  </a:spcAft>
                </a:pPr>
                <a:r>
                  <a:rPr lang="de-DE" altLang="de-DE" sz="2686" b="1">
                    <a:latin typeface="Courier New" panose="02070309020205020404" pitchFamily="49" charset="0"/>
                  </a:rPr>
                  <a:t>1</a:t>
                </a:r>
              </a:p>
            </p:txBody>
          </p:sp>
        </p:grpSp>
        <p:grpSp>
          <p:nvGrpSpPr>
            <p:cNvPr id="176173" name="Group 45"/>
            <p:cNvGrpSpPr>
              <a:grpSpLocks/>
            </p:cNvGrpSpPr>
            <p:nvPr/>
          </p:nvGrpSpPr>
          <p:grpSpPr bwMode="auto">
            <a:xfrm>
              <a:off x="4512" y="1824"/>
              <a:ext cx="299" cy="1776"/>
              <a:chOff x="4512" y="1392"/>
              <a:chExt cx="299" cy="1776"/>
            </a:xfrm>
          </p:grpSpPr>
          <p:grpSp>
            <p:nvGrpSpPr>
              <p:cNvPr id="176158" name="Group 30"/>
              <p:cNvGrpSpPr>
                <a:grpSpLocks/>
              </p:cNvGrpSpPr>
              <p:nvPr/>
            </p:nvGrpSpPr>
            <p:grpSpPr bwMode="auto">
              <a:xfrm>
                <a:off x="4512" y="1968"/>
                <a:ext cx="288" cy="1200"/>
                <a:chOff x="912" y="1968"/>
                <a:chExt cx="288" cy="1200"/>
              </a:xfrm>
            </p:grpSpPr>
            <p:sp>
              <p:nvSpPr>
                <p:cNvPr id="176159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056" y="1968"/>
                  <a:ext cx="0" cy="208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60" name="Line 32"/>
                <p:cNvSpPr>
                  <a:spLocks noChangeShapeType="1"/>
                </p:cNvSpPr>
                <p:nvPr/>
              </p:nvSpPr>
              <p:spPr bwMode="auto">
                <a:xfrm>
                  <a:off x="942" y="3168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61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056" y="29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62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056" y="2744"/>
                  <a:ext cx="8" cy="196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63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1056" y="230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64" name="Line 36"/>
                <p:cNvSpPr>
                  <a:spLocks noChangeShapeType="1"/>
                </p:cNvSpPr>
                <p:nvPr/>
              </p:nvSpPr>
              <p:spPr bwMode="auto">
                <a:xfrm>
                  <a:off x="912" y="196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65" name="Oval 37"/>
                <p:cNvSpPr>
                  <a:spLocks noChangeArrowheads="1"/>
                </p:cNvSpPr>
                <p:nvPr/>
              </p:nvSpPr>
              <p:spPr bwMode="auto">
                <a:xfrm>
                  <a:off x="960" y="2160"/>
                  <a:ext cx="192" cy="19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8651" tIns="44325" rIns="88651" bIns="44325" anchor="ctr"/>
                <a:lstStyle/>
                <a:p>
                  <a:endParaRPr lang="de-DE" sz="1151"/>
                </a:p>
              </p:txBody>
            </p:sp>
          </p:grpSp>
          <p:sp>
            <p:nvSpPr>
              <p:cNvPr id="176167" name="Text Box 39"/>
              <p:cNvSpPr txBox="1">
                <a:spLocks noChangeArrowheads="1"/>
              </p:cNvSpPr>
              <p:nvPr/>
            </p:nvSpPr>
            <p:spPr bwMode="auto">
              <a:xfrm>
                <a:off x="4558" y="1392"/>
                <a:ext cx="253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>
                <a:spAutoFit/>
              </a:bodyPr>
              <a:lstStyle/>
              <a:p>
                <a:pPr algn="just" eaLnBrk="0" fontAlgn="base" hangingPunct="0">
                  <a:spcBef>
                    <a:spcPct val="30000"/>
                  </a:spcBef>
                  <a:spcAft>
                    <a:spcPct val="0"/>
                  </a:spcAft>
                </a:pPr>
                <a:r>
                  <a:rPr lang="de-DE" altLang="de-DE" sz="2686" b="1">
                    <a:latin typeface="Courier New" panose="02070309020205020404" pitchFamily="49" charset="0"/>
                  </a:rPr>
                  <a:t>1</a:t>
                </a:r>
              </a:p>
            </p:txBody>
          </p:sp>
        </p:grpSp>
        <p:grpSp>
          <p:nvGrpSpPr>
            <p:cNvPr id="176170" name="Group 42"/>
            <p:cNvGrpSpPr>
              <a:grpSpLocks/>
            </p:cNvGrpSpPr>
            <p:nvPr/>
          </p:nvGrpSpPr>
          <p:grpSpPr bwMode="auto">
            <a:xfrm>
              <a:off x="3312" y="1824"/>
              <a:ext cx="299" cy="1776"/>
              <a:chOff x="3312" y="1392"/>
              <a:chExt cx="299" cy="1776"/>
            </a:xfrm>
          </p:grpSpPr>
          <p:grpSp>
            <p:nvGrpSpPr>
              <p:cNvPr id="176148" name="Group 20"/>
              <p:cNvGrpSpPr>
                <a:grpSpLocks/>
              </p:cNvGrpSpPr>
              <p:nvPr/>
            </p:nvGrpSpPr>
            <p:grpSpPr bwMode="auto">
              <a:xfrm>
                <a:off x="3312" y="1968"/>
                <a:ext cx="288" cy="1200"/>
                <a:chOff x="912" y="1968"/>
                <a:chExt cx="288" cy="1200"/>
              </a:xfrm>
            </p:grpSpPr>
            <p:sp>
              <p:nvSpPr>
                <p:cNvPr id="176131" name="Line 3"/>
                <p:cNvSpPr>
                  <a:spLocks noChangeShapeType="1"/>
                </p:cNvSpPr>
                <p:nvPr/>
              </p:nvSpPr>
              <p:spPr bwMode="auto">
                <a:xfrm flipV="1">
                  <a:off x="1056" y="1968"/>
                  <a:ext cx="0" cy="208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32" name="Line 4"/>
                <p:cNvSpPr>
                  <a:spLocks noChangeShapeType="1"/>
                </p:cNvSpPr>
                <p:nvPr/>
              </p:nvSpPr>
              <p:spPr bwMode="auto">
                <a:xfrm>
                  <a:off x="942" y="3168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33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1056" y="29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34" name="Line 6"/>
                <p:cNvSpPr>
                  <a:spLocks noChangeShapeType="1"/>
                </p:cNvSpPr>
                <p:nvPr/>
              </p:nvSpPr>
              <p:spPr bwMode="auto">
                <a:xfrm flipH="1">
                  <a:off x="1056" y="2744"/>
                  <a:ext cx="8" cy="196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35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1056" y="230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37" name="Line 9"/>
                <p:cNvSpPr>
                  <a:spLocks noChangeShapeType="1"/>
                </p:cNvSpPr>
                <p:nvPr/>
              </p:nvSpPr>
              <p:spPr bwMode="auto">
                <a:xfrm>
                  <a:off x="912" y="196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88651" tIns="44325" rIns="88651" bIns="44325"/>
                <a:lstStyle/>
                <a:p>
                  <a:endParaRPr lang="de-DE" sz="1151"/>
                </a:p>
              </p:txBody>
            </p:sp>
            <p:sp>
              <p:nvSpPr>
                <p:cNvPr id="176139" name="Oval 11"/>
                <p:cNvSpPr>
                  <a:spLocks noChangeArrowheads="1"/>
                </p:cNvSpPr>
                <p:nvPr/>
              </p:nvSpPr>
              <p:spPr bwMode="auto">
                <a:xfrm>
                  <a:off x="960" y="2160"/>
                  <a:ext cx="192" cy="19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88651" tIns="44325" rIns="88651" bIns="44325" anchor="ctr"/>
                <a:lstStyle/>
                <a:p>
                  <a:endParaRPr lang="de-DE" sz="1151"/>
                </a:p>
              </p:txBody>
            </p:sp>
          </p:grpSp>
          <p:sp>
            <p:nvSpPr>
              <p:cNvPr id="176168" name="Text Box 40"/>
              <p:cNvSpPr txBox="1">
                <a:spLocks noChangeArrowheads="1"/>
              </p:cNvSpPr>
              <p:nvPr/>
            </p:nvSpPr>
            <p:spPr bwMode="auto">
              <a:xfrm>
                <a:off x="3358" y="1392"/>
                <a:ext cx="253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>
                <a:spAutoFit/>
              </a:bodyPr>
              <a:lstStyle/>
              <a:p>
                <a:pPr algn="just" eaLnBrk="0" fontAlgn="base" hangingPunct="0">
                  <a:spcBef>
                    <a:spcPct val="30000"/>
                  </a:spcBef>
                  <a:spcAft>
                    <a:spcPct val="0"/>
                  </a:spcAft>
                </a:pPr>
                <a:r>
                  <a:rPr lang="de-DE" altLang="de-DE" sz="2686" b="1">
                    <a:latin typeface="Courier New" panose="02070309020205020404" pitchFamily="49" charset="0"/>
                  </a:rPr>
                  <a:t>1</a:t>
                </a:r>
              </a:p>
            </p:txBody>
          </p:sp>
        </p:grpSp>
        <p:sp>
          <p:nvSpPr>
            <p:cNvPr id="176141" name="Line 13"/>
            <p:cNvSpPr>
              <a:spLocks noChangeShapeType="1"/>
            </p:cNvSpPr>
            <p:nvPr/>
          </p:nvSpPr>
          <p:spPr bwMode="auto">
            <a:xfrm flipV="1">
              <a:off x="3859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42" name="Line 14"/>
            <p:cNvSpPr>
              <a:spLocks noChangeShapeType="1"/>
            </p:cNvSpPr>
            <p:nvPr/>
          </p:nvSpPr>
          <p:spPr bwMode="auto">
            <a:xfrm>
              <a:off x="3745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43" name="Line 15"/>
            <p:cNvSpPr>
              <a:spLocks noChangeShapeType="1"/>
            </p:cNvSpPr>
            <p:nvPr/>
          </p:nvSpPr>
          <p:spPr bwMode="auto">
            <a:xfrm flipV="1">
              <a:off x="3859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44" name="Line 16"/>
            <p:cNvSpPr>
              <a:spLocks noChangeShapeType="1"/>
            </p:cNvSpPr>
            <p:nvPr/>
          </p:nvSpPr>
          <p:spPr bwMode="auto">
            <a:xfrm flipH="1">
              <a:off x="3859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45" name="Line 17"/>
            <p:cNvSpPr>
              <a:spLocks noChangeShapeType="1"/>
            </p:cNvSpPr>
            <p:nvPr/>
          </p:nvSpPr>
          <p:spPr bwMode="auto">
            <a:xfrm flipV="1">
              <a:off x="3859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46" name="Line 18"/>
            <p:cNvSpPr>
              <a:spLocks noChangeShapeType="1"/>
            </p:cNvSpPr>
            <p:nvPr/>
          </p:nvSpPr>
          <p:spPr bwMode="auto">
            <a:xfrm>
              <a:off x="3715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47" name="Oval 19"/>
            <p:cNvSpPr>
              <a:spLocks noChangeArrowheads="1"/>
            </p:cNvSpPr>
            <p:nvPr/>
          </p:nvSpPr>
          <p:spPr bwMode="auto">
            <a:xfrm>
              <a:off x="3763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6169" name="Text Box 41"/>
            <p:cNvSpPr txBox="1">
              <a:spLocks noChangeArrowheads="1"/>
            </p:cNvSpPr>
            <p:nvPr/>
          </p:nvSpPr>
          <p:spPr bwMode="auto">
            <a:xfrm>
              <a:off x="3713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</p:grpSp>
      <p:grpSp>
        <p:nvGrpSpPr>
          <p:cNvPr id="176219" name="Group 91"/>
          <p:cNvGrpSpPr>
            <a:grpSpLocks/>
          </p:cNvGrpSpPr>
          <p:nvPr/>
        </p:nvGrpSpPr>
        <p:grpSpPr bwMode="auto">
          <a:xfrm>
            <a:off x="3432358" y="2777631"/>
            <a:ext cx="2342104" cy="2704536"/>
            <a:chOff x="1294" y="1824"/>
            <a:chExt cx="1538" cy="1776"/>
          </a:xfrm>
        </p:grpSpPr>
        <p:sp>
          <p:nvSpPr>
            <p:cNvPr id="176176" name="Line 48"/>
            <p:cNvSpPr>
              <a:spLocks noChangeShapeType="1"/>
            </p:cNvSpPr>
            <p:nvPr/>
          </p:nvSpPr>
          <p:spPr bwMode="auto">
            <a:xfrm flipV="1">
              <a:off x="2688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77" name="Line 49"/>
            <p:cNvSpPr>
              <a:spLocks noChangeShapeType="1"/>
            </p:cNvSpPr>
            <p:nvPr/>
          </p:nvSpPr>
          <p:spPr bwMode="auto">
            <a:xfrm>
              <a:off x="2574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78" name="Line 50"/>
            <p:cNvSpPr>
              <a:spLocks noChangeShapeType="1"/>
            </p:cNvSpPr>
            <p:nvPr/>
          </p:nvSpPr>
          <p:spPr bwMode="auto">
            <a:xfrm flipV="1">
              <a:off x="2688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79" name="Line 51"/>
            <p:cNvSpPr>
              <a:spLocks noChangeShapeType="1"/>
            </p:cNvSpPr>
            <p:nvPr/>
          </p:nvSpPr>
          <p:spPr bwMode="auto">
            <a:xfrm flipH="1">
              <a:off x="2688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80" name="Line 52"/>
            <p:cNvSpPr>
              <a:spLocks noChangeShapeType="1"/>
            </p:cNvSpPr>
            <p:nvPr/>
          </p:nvSpPr>
          <p:spPr bwMode="auto">
            <a:xfrm flipV="1">
              <a:off x="2688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81" name="Line 53"/>
            <p:cNvSpPr>
              <a:spLocks noChangeShapeType="1"/>
            </p:cNvSpPr>
            <p:nvPr/>
          </p:nvSpPr>
          <p:spPr bwMode="auto">
            <a:xfrm>
              <a:off x="2544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82" name="Oval 54"/>
            <p:cNvSpPr>
              <a:spLocks noChangeArrowheads="1"/>
            </p:cNvSpPr>
            <p:nvPr/>
          </p:nvSpPr>
          <p:spPr bwMode="auto">
            <a:xfrm>
              <a:off x="2592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6183" name="Text Box 55"/>
            <p:cNvSpPr txBox="1">
              <a:spLocks noChangeArrowheads="1"/>
            </p:cNvSpPr>
            <p:nvPr/>
          </p:nvSpPr>
          <p:spPr bwMode="auto">
            <a:xfrm>
              <a:off x="2542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6186" name="Line 58"/>
            <p:cNvSpPr>
              <a:spLocks noChangeShapeType="1"/>
            </p:cNvSpPr>
            <p:nvPr/>
          </p:nvSpPr>
          <p:spPr bwMode="auto">
            <a:xfrm flipV="1">
              <a:off x="2272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87" name="Line 59"/>
            <p:cNvSpPr>
              <a:spLocks noChangeShapeType="1"/>
            </p:cNvSpPr>
            <p:nvPr/>
          </p:nvSpPr>
          <p:spPr bwMode="auto">
            <a:xfrm>
              <a:off x="2158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88" name="Line 60"/>
            <p:cNvSpPr>
              <a:spLocks noChangeShapeType="1"/>
            </p:cNvSpPr>
            <p:nvPr/>
          </p:nvSpPr>
          <p:spPr bwMode="auto">
            <a:xfrm flipV="1">
              <a:off x="2272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89" name="Line 61"/>
            <p:cNvSpPr>
              <a:spLocks noChangeShapeType="1"/>
            </p:cNvSpPr>
            <p:nvPr/>
          </p:nvSpPr>
          <p:spPr bwMode="auto">
            <a:xfrm flipH="1">
              <a:off x="2272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90" name="Line 62"/>
            <p:cNvSpPr>
              <a:spLocks noChangeShapeType="1"/>
            </p:cNvSpPr>
            <p:nvPr/>
          </p:nvSpPr>
          <p:spPr bwMode="auto">
            <a:xfrm flipV="1">
              <a:off x="2272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91" name="Line 63"/>
            <p:cNvSpPr>
              <a:spLocks noChangeShapeType="1"/>
            </p:cNvSpPr>
            <p:nvPr/>
          </p:nvSpPr>
          <p:spPr bwMode="auto">
            <a:xfrm>
              <a:off x="2128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92" name="Oval 64"/>
            <p:cNvSpPr>
              <a:spLocks noChangeArrowheads="1"/>
            </p:cNvSpPr>
            <p:nvPr/>
          </p:nvSpPr>
          <p:spPr bwMode="auto">
            <a:xfrm>
              <a:off x="2176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6193" name="Text Box 65"/>
            <p:cNvSpPr txBox="1">
              <a:spLocks noChangeArrowheads="1"/>
            </p:cNvSpPr>
            <p:nvPr/>
          </p:nvSpPr>
          <p:spPr bwMode="auto">
            <a:xfrm>
              <a:off x="2126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6196" name="Line 68"/>
            <p:cNvSpPr>
              <a:spLocks noChangeShapeType="1"/>
            </p:cNvSpPr>
            <p:nvPr/>
          </p:nvSpPr>
          <p:spPr bwMode="auto">
            <a:xfrm flipV="1">
              <a:off x="1856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97" name="Line 69"/>
            <p:cNvSpPr>
              <a:spLocks noChangeShapeType="1"/>
            </p:cNvSpPr>
            <p:nvPr/>
          </p:nvSpPr>
          <p:spPr bwMode="auto">
            <a:xfrm>
              <a:off x="1742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98" name="Line 70"/>
            <p:cNvSpPr>
              <a:spLocks noChangeShapeType="1"/>
            </p:cNvSpPr>
            <p:nvPr/>
          </p:nvSpPr>
          <p:spPr bwMode="auto">
            <a:xfrm flipV="1">
              <a:off x="1856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199" name="Line 71"/>
            <p:cNvSpPr>
              <a:spLocks noChangeShapeType="1"/>
            </p:cNvSpPr>
            <p:nvPr/>
          </p:nvSpPr>
          <p:spPr bwMode="auto">
            <a:xfrm flipH="1">
              <a:off x="1856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00" name="Line 72"/>
            <p:cNvSpPr>
              <a:spLocks noChangeShapeType="1"/>
            </p:cNvSpPr>
            <p:nvPr/>
          </p:nvSpPr>
          <p:spPr bwMode="auto">
            <a:xfrm flipV="1">
              <a:off x="1856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01" name="Line 73"/>
            <p:cNvSpPr>
              <a:spLocks noChangeShapeType="1"/>
            </p:cNvSpPr>
            <p:nvPr/>
          </p:nvSpPr>
          <p:spPr bwMode="auto">
            <a:xfrm>
              <a:off x="1712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02" name="Oval 74"/>
            <p:cNvSpPr>
              <a:spLocks noChangeArrowheads="1"/>
            </p:cNvSpPr>
            <p:nvPr/>
          </p:nvSpPr>
          <p:spPr bwMode="auto">
            <a:xfrm>
              <a:off x="1760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6203" name="Text Box 75"/>
            <p:cNvSpPr txBox="1">
              <a:spLocks noChangeArrowheads="1"/>
            </p:cNvSpPr>
            <p:nvPr/>
          </p:nvSpPr>
          <p:spPr bwMode="auto">
            <a:xfrm>
              <a:off x="1710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  <p:sp>
          <p:nvSpPr>
            <p:cNvPr id="176206" name="Line 78"/>
            <p:cNvSpPr>
              <a:spLocks noChangeShapeType="1"/>
            </p:cNvSpPr>
            <p:nvPr/>
          </p:nvSpPr>
          <p:spPr bwMode="auto">
            <a:xfrm flipV="1">
              <a:off x="1440" y="2400"/>
              <a:ext cx="0" cy="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07" name="Line 79"/>
            <p:cNvSpPr>
              <a:spLocks noChangeShapeType="1"/>
            </p:cNvSpPr>
            <p:nvPr/>
          </p:nvSpPr>
          <p:spPr bwMode="auto">
            <a:xfrm>
              <a:off x="1326" y="360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08" name="Line 80"/>
            <p:cNvSpPr>
              <a:spLocks noChangeShapeType="1"/>
            </p:cNvSpPr>
            <p:nvPr/>
          </p:nvSpPr>
          <p:spPr bwMode="auto">
            <a:xfrm flipV="1">
              <a:off x="1440" y="3360"/>
              <a:ext cx="0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09" name="Line 81"/>
            <p:cNvSpPr>
              <a:spLocks noChangeShapeType="1"/>
            </p:cNvSpPr>
            <p:nvPr/>
          </p:nvSpPr>
          <p:spPr bwMode="auto">
            <a:xfrm flipH="1">
              <a:off x="1440" y="3184"/>
              <a:ext cx="80" cy="1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10" name="Line 82"/>
            <p:cNvSpPr>
              <a:spLocks noChangeShapeType="1"/>
            </p:cNvSpPr>
            <p:nvPr/>
          </p:nvSpPr>
          <p:spPr bwMode="auto">
            <a:xfrm flipV="1">
              <a:off x="1440" y="2736"/>
              <a:ext cx="0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11" name="Line 83"/>
            <p:cNvSpPr>
              <a:spLocks noChangeShapeType="1"/>
            </p:cNvSpPr>
            <p:nvPr/>
          </p:nvSpPr>
          <p:spPr bwMode="auto">
            <a:xfrm>
              <a:off x="1296" y="240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76212" name="Oval 84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 anchor="ctr"/>
            <a:lstStyle/>
            <a:p>
              <a:endParaRPr lang="de-DE" sz="1151"/>
            </a:p>
          </p:txBody>
        </p:sp>
        <p:sp>
          <p:nvSpPr>
            <p:cNvPr id="176213" name="Text Box 85"/>
            <p:cNvSpPr txBox="1">
              <a:spLocks noChangeArrowheads="1"/>
            </p:cNvSpPr>
            <p:nvPr/>
          </p:nvSpPr>
          <p:spPr bwMode="auto">
            <a:xfrm>
              <a:off x="1294" y="1824"/>
              <a:ext cx="25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2686" b="1">
                  <a:latin typeface="Courier New" panose="02070309020205020404" pitchFamily="49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215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Addition von Binärzahlen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/>
              <a:t>Mögliche Kombinationen bei der Addition</a:t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	</a:t>
            </a:r>
            <a:endParaRPr lang="de-DE" altLang="de-DE"/>
          </a:p>
        </p:txBody>
      </p:sp>
      <p:graphicFrame>
        <p:nvGraphicFramePr>
          <p:cNvPr id="166487" name="Group 599"/>
          <p:cNvGraphicFramePr>
            <a:graphicFrameLocks noGrp="1"/>
          </p:cNvGraphicFramePr>
          <p:nvPr/>
        </p:nvGraphicFramePr>
        <p:xfrm>
          <a:off x="2923734" y="2339058"/>
          <a:ext cx="5555263" cy="3677949"/>
        </p:xfrm>
        <a:graphic>
          <a:graphicData uri="http://schemas.openxmlformats.org/drawingml/2006/table">
            <a:tbl>
              <a:tblPr/>
              <a:tblGrid>
                <a:gridCol w="794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18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4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3415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Zahl</a:t>
                      </a:r>
                      <a:b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Zahl 2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Sum-me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Über-trag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99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516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516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99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516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18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Subtraktion von Binärzahlen 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Die Subtraktion von Binärzahlen erfolgt mit Hilfe der Addition des Zweierkomplements und </a:t>
            </a:r>
            <a:r>
              <a:rPr lang="de-DE" altLang="de-DE" dirty="0" smtClean="0"/>
              <a:t>entfernen </a:t>
            </a:r>
            <a:r>
              <a:rPr lang="de-DE" altLang="de-DE" dirty="0"/>
              <a:t>des Übertrags.</a:t>
            </a:r>
          </a:p>
          <a:p>
            <a:r>
              <a:rPr lang="de-DE" altLang="de-DE" dirty="0"/>
              <a:t>Analogie </a:t>
            </a:r>
            <a:r>
              <a:rPr lang="de-DE" altLang="de-DE" dirty="0" smtClean="0"/>
              <a:t>zum </a:t>
            </a:r>
            <a:r>
              <a:rPr lang="de-DE" altLang="de-DE" dirty="0"/>
              <a:t>Dezimalsystem</a:t>
            </a:r>
            <a:br>
              <a:rPr lang="de-DE" altLang="de-DE" dirty="0"/>
            </a:br>
            <a:r>
              <a:rPr lang="de-DE" altLang="de-DE" dirty="0">
                <a:latin typeface="Courier New" panose="02070309020205020404" pitchFamily="49" charset="0"/>
              </a:rPr>
              <a:t>9-7=2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/>
              <a:t>Das Zehner-Komplement von 7 ist 3</a:t>
            </a:r>
            <a:br>
              <a:rPr lang="de-DE" altLang="de-DE" dirty="0"/>
            </a:br>
            <a:r>
              <a:rPr lang="de-DE" altLang="de-DE" dirty="0"/>
              <a:t>	</a:t>
            </a:r>
            <a:r>
              <a:rPr lang="de-DE" altLang="de-DE" dirty="0">
                <a:latin typeface="Courier New" panose="02070309020205020404" pitchFamily="49" charset="0"/>
              </a:rPr>
              <a:t>9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</a:t>
            </a:r>
            <a:r>
              <a:rPr lang="de-DE" altLang="de-DE" u="sng" dirty="0">
                <a:latin typeface="Courier New" panose="02070309020205020404" pitchFamily="49" charset="0"/>
              </a:rPr>
              <a:t>+3</a:t>
            </a:r>
            <a:br>
              <a:rPr lang="de-DE" altLang="de-DE" u="sng" dirty="0">
                <a:latin typeface="Courier New" panose="02070309020205020404" pitchFamily="49" charset="0"/>
              </a:rPr>
            </a:br>
            <a:r>
              <a:rPr lang="de-DE" altLang="de-DE" u="sng" dirty="0">
                <a:latin typeface="Courier New" panose="02070309020205020404" pitchFamily="49" charset="0"/>
              </a:rPr>
              <a:t>  12</a:t>
            </a:r>
            <a:r>
              <a:rPr lang="de-DE" altLang="de-DE" dirty="0">
                <a:latin typeface="Courier New" panose="02070309020205020404" pitchFamily="49" charset="0"/>
              </a:rPr>
              <a:t> </a:t>
            </a:r>
            <a:r>
              <a:rPr lang="de-DE" altLang="de-DE" dirty="0"/>
              <a:t>Übertrag 1 wird ignoriert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769" y="4441428"/>
            <a:ext cx="3031242" cy="170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Zweierkomplement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/>
              <a:t>Wird durch Addition der Zahl 1 zum Einer-Komplement gebildet:</a:t>
            </a:r>
            <a:br>
              <a:rPr lang="de-DE" altLang="de-DE"/>
            </a:br>
            <a:r>
              <a:rPr lang="de-DE" altLang="de-DE"/>
              <a:t/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0000 0111	</a:t>
            </a:r>
            <a:r>
              <a:rPr lang="de-DE" altLang="de-DE"/>
              <a:t>Originalzahl</a:t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1111 1000	</a:t>
            </a:r>
            <a:r>
              <a:rPr lang="de-DE" altLang="de-DE"/>
              <a:t>Komplement</a:t>
            </a:r>
            <a:r>
              <a:rPr lang="de-DE" altLang="de-DE" u="sng"/>
              <a:t/>
            </a:r>
            <a:br>
              <a:rPr lang="de-DE" altLang="de-DE" u="sng"/>
            </a:br>
            <a:r>
              <a:rPr lang="de-DE" altLang="de-DE" u="sng">
                <a:latin typeface="Courier New" panose="02070309020205020404" pitchFamily="49" charset="0"/>
              </a:rPr>
              <a:t>        1</a:t>
            </a:r>
            <a:br>
              <a:rPr lang="de-DE" altLang="de-DE" u="sng">
                <a:latin typeface="Courier New" panose="02070309020205020404" pitchFamily="49" charset="0"/>
              </a:rPr>
            </a:br>
            <a:r>
              <a:rPr lang="de-DE" altLang="de-DE" u="sng">
                <a:latin typeface="Courier New" panose="02070309020205020404" pitchFamily="49" charset="0"/>
              </a:rPr>
              <a:t>1111 1001</a:t>
            </a:r>
            <a:r>
              <a:rPr lang="de-DE" altLang="de-DE">
                <a:latin typeface="Courier New" panose="02070309020205020404" pitchFamily="49" charset="0"/>
              </a:rPr>
              <a:t>	</a:t>
            </a:r>
            <a:r>
              <a:rPr lang="de-DE" altLang="de-DE"/>
              <a:t>Zweierkomplement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053" y="4444018"/>
            <a:ext cx="2903229" cy="163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Subtraktion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/>
              <a:t>Die Subtraktion </a:t>
            </a:r>
            <a:r>
              <a:rPr lang="de-DE" altLang="de-DE">
                <a:latin typeface="Courier New" panose="02070309020205020404" pitchFamily="49" charset="0"/>
              </a:rPr>
              <a:t>9-7=2 </a:t>
            </a:r>
            <a:r>
              <a:rPr lang="de-DE" altLang="de-DE"/>
              <a:t>binär:</a:t>
            </a: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 0000 1001  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+ </a:t>
            </a:r>
            <a:r>
              <a:rPr lang="de-DE" altLang="de-DE" u="sng">
                <a:latin typeface="Courier New" panose="02070309020205020404" pitchFamily="49" charset="0"/>
              </a:rPr>
              <a:t>1111 1001</a:t>
            </a:r>
            <a:r>
              <a:rPr lang="de-DE" altLang="de-DE">
                <a:latin typeface="Courier New" panose="02070309020205020404" pitchFamily="49" charset="0"/>
              </a:rPr>
              <a:t>  </a:t>
            </a:r>
            <a:r>
              <a:rPr lang="de-DE" altLang="de-DE"/>
              <a:t>Zweierkomplement von 7</a:t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1 0000 0010  </a:t>
            </a:r>
            <a:r>
              <a:rPr lang="de-DE" altLang="de-DE"/>
              <a:t>Übertrag wird ignoriert.</a:t>
            </a:r>
            <a:br>
              <a:rPr lang="de-DE" altLang="de-DE"/>
            </a:br>
            <a:endParaRPr lang="de-DE" altLang="de-DE"/>
          </a:p>
          <a:p>
            <a:r>
              <a:rPr lang="de-DE" altLang="de-DE"/>
              <a:t>Wird eine Subtraktion mit Hilfe des Zweier-Komplements ausgeführt, so gibt der Übertrag das Vorzeichen des Ergebnisses an.</a:t>
            </a:r>
            <a:br>
              <a:rPr lang="de-DE" altLang="de-DE"/>
            </a:br>
            <a:r>
              <a:rPr lang="de-DE" altLang="de-DE"/>
              <a:t>Übertrag = 1 -&gt; Ergebnis positiv</a:t>
            </a:r>
            <a:br>
              <a:rPr lang="de-DE" altLang="de-DE"/>
            </a:br>
            <a:r>
              <a:rPr lang="de-DE" altLang="de-DE"/>
              <a:t>Übertrag = 0 -&gt; Ergebnis negativ</a:t>
            </a:r>
          </a:p>
          <a:p>
            <a:endParaRPr lang="de-DE" altLang="de-DE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8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Multiplikation von Binärzahlen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e-DE" altLang="de-DE"/>
              <a:t>Jedes binäre Teilprodukt ist genau der Multiplikant oder 0</a:t>
            </a:r>
            <a:br>
              <a:rPr lang="de-DE" altLang="de-DE"/>
            </a:br>
            <a:r>
              <a:rPr lang="de-DE" altLang="de-DE"/>
              <a:t/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9*5=45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 u="sng">
                <a:latin typeface="Courier New" panose="02070309020205020404" pitchFamily="49" charset="0"/>
              </a:rPr>
              <a:t>1001 * 0101</a:t>
            </a: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    1001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     0000</a:t>
            </a:r>
            <a:r>
              <a:rPr lang="de-DE" altLang="de-DE" u="sng">
                <a:latin typeface="Courier New" panose="02070309020205020404" pitchFamily="49" charset="0"/>
              </a:rPr>
              <a:t/>
            </a:r>
            <a:br>
              <a:rPr lang="de-DE" altLang="de-DE" u="sng">
                <a:latin typeface="Courier New" panose="02070309020205020404" pitchFamily="49" charset="0"/>
              </a:rPr>
            </a:br>
            <a:r>
              <a:rPr lang="de-DE" altLang="de-DE" u="sng">
                <a:latin typeface="Courier New" panose="02070309020205020404" pitchFamily="49" charset="0"/>
              </a:rPr>
              <a:t>       1001</a:t>
            </a:r>
            <a:br>
              <a:rPr lang="de-DE" altLang="de-DE" u="sng">
                <a:latin typeface="Courier New" panose="02070309020205020404" pitchFamily="49" charset="0"/>
              </a:rPr>
            </a:br>
            <a:r>
              <a:rPr lang="de-DE" altLang="de-DE" u="sng">
                <a:latin typeface="Courier New" panose="02070309020205020404" pitchFamily="49" charset="0"/>
              </a:rPr>
              <a:t>     101101</a:t>
            </a:r>
            <a:r>
              <a:rPr lang="de-DE" altLang="de-DE">
                <a:latin typeface="Courier New" panose="02070309020205020404" pitchFamily="49" charset="0"/>
              </a:rPr>
              <a:t>  </a:t>
            </a:r>
            <a:br>
              <a:rPr lang="de-DE" altLang="de-DE">
                <a:latin typeface="Courier New" panose="02070309020205020404" pitchFamily="49" charset="0"/>
              </a:rPr>
            </a:br>
            <a:endParaRPr lang="de-DE" altLang="de-DE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de-DE" altLang="de-DE">
                <a:latin typeface="Courier New" panose="02070309020205020404" pitchFamily="49" charset="0"/>
              </a:rPr>
              <a:t>   =1*2</a:t>
            </a:r>
            <a:r>
              <a:rPr lang="de-DE" altLang="de-DE" baseline="30000">
                <a:latin typeface="Courier New" panose="02070309020205020404" pitchFamily="49" charset="0"/>
              </a:rPr>
              <a:t>5</a:t>
            </a:r>
            <a:r>
              <a:rPr lang="de-DE" altLang="de-DE">
                <a:latin typeface="Courier New" panose="02070309020205020404" pitchFamily="49" charset="0"/>
              </a:rPr>
              <a:t>+ 0*2</a:t>
            </a:r>
            <a:r>
              <a:rPr lang="de-DE" altLang="de-DE" baseline="30000">
                <a:latin typeface="Courier New" panose="02070309020205020404" pitchFamily="49" charset="0"/>
              </a:rPr>
              <a:t>4</a:t>
            </a:r>
            <a:r>
              <a:rPr lang="de-DE" altLang="de-DE">
                <a:latin typeface="Courier New" panose="02070309020205020404" pitchFamily="49" charset="0"/>
              </a:rPr>
              <a:t>+</a:t>
            </a:r>
            <a:r>
              <a:rPr lang="de-DE" altLang="de-DE" baseline="30000">
                <a:latin typeface="Courier New" panose="02070309020205020404" pitchFamily="49" charset="0"/>
              </a:rPr>
              <a:t> </a:t>
            </a:r>
            <a:r>
              <a:rPr lang="de-DE" altLang="de-DE">
                <a:latin typeface="Courier New" panose="02070309020205020404" pitchFamily="49" charset="0"/>
              </a:rPr>
              <a:t>1*2</a:t>
            </a:r>
            <a:r>
              <a:rPr lang="de-DE" altLang="de-DE" baseline="30000">
                <a:latin typeface="Courier New" panose="02070309020205020404" pitchFamily="49" charset="0"/>
              </a:rPr>
              <a:t>3 </a:t>
            </a:r>
            <a:r>
              <a:rPr lang="de-DE" altLang="de-DE">
                <a:latin typeface="Courier New" panose="02070309020205020404" pitchFamily="49" charset="0"/>
              </a:rPr>
              <a:t>+</a:t>
            </a:r>
            <a:r>
              <a:rPr lang="de-DE" altLang="de-DE" baseline="30000">
                <a:latin typeface="Courier New" panose="02070309020205020404" pitchFamily="49" charset="0"/>
              </a:rPr>
              <a:t> </a:t>
            </a:r>
            <a:r>
              <a:rPr lang="de-DE" altLang="de-DE">
                <a:latin typeface="Courier New" panose="02070309020205020404" pitchFamily="49" charset="0"/>
              </a:rPr>
              <a:t>1*2</a:t>
            </a:r>
            <a:r>
              <a:rPr lang="de-DE" altLang="de-DE" baseline="30000">
                <a:latin typeface="Courier New" panose="02070309020205020404" pitchFamily="49" charset="0"/>
              </a:rPr>
              <a:t>2 </a:t>
            </a:r>
            <a:r>
              <a:rPr lang="de-DE" altLang="de-DE">
                <a:latin typeface="Courier New" panose="02070309020205020404" pitchFamily="49" charset="0"/>
              </a:rPr>
              <a:t>+</a:t>
            </a:r>
            <a:r>
              <a:rPr lang="de-DE" altLang="de-DE" baseline="30000">
                <a:latin typeface="Courier New" panose="02070309020205020404" pitchFamily="49" charset="0"/>
              </a:rPr>
              <a:t> </a:t>
            </a:r>
            <a:r>
              <a:rPr lang="de-DE" altLang="de-DE">
                <a:latin typeface="Courier New" panose="02070309020205020404" pitchFamily="49" charset="0"/>
              </a:rPr>
              <a:t>0*2</a:t>
            </a:r>
            <a:r>
              <a:rPr lang="de-DE" altLang="de-DE" baseline="30000">
                <a:latin typeface="Courier New" panose="02070309020205020404" pitchFamily="49" charset="0"/>
              </a:rPr>
              <a:t>1 </a:t>
            </a:r>
            <a:r>
              <a:rPr lang="de-DE" altLang="de-DE">
                <a:latin typeface="Courier New" panose="02070309020205020404" pitchFamily="49" charset="0"/>
              </a:rPr>
              <a:t>+</a:t>
            </a:r>
            <a:r>
              <a:rPr lang="de-DE" altLang="de-DE" baseline="30000">
                <a:latin typeface="Courier New" panose="02070309020205020404" pitchFamily="49" charset="0"/>
              </a:rPr>
              <a:t> </a:t>
            </a:r>
            <a:r>
              <a:rPr lang="de-DE" altLang="de-DE">
                <a:latin typeface="Courier New" panose="02070309020205020404" pitchFamily="49" charset="0"/>
              </a:rPr>
              <a:t>1*2</a:t>
            </a:r>
            <a:r>
              <a:rPr lang="de-DE" altLang="de-DE" baseline="30000">
                <a:latin typeface="Courier New" panose="02070309020205020404" pitchFamily="49" charset="0"/>
              </a:rPr>
              <a:t>0</a:t>
            </a:r>
            <a:br>
              <a:rPr lang="de-DE" altLang="de-DE" baseline="30000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= 32 +  0 +   8 +  4  +  0  + 1 = 45</a:t>
            </a:r>
            <a:endParaRPr lang="de-DE" altLang="de-DE" baseline="3000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430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Division von Binärzahlen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>
                <a:latin typeface="Courier New" panose="02070309020205020404" pitchFamily="49" charset="0"/>
              </a:rPr>
              <a:t>55:5=11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110111:101=1011   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 u="sng">
                <a:latin typeface="Courier New" panose="02070309020205020404" pitchFamily="49" charset="0"/>
              </a:rPr>
              <a:t>101</a:t>
            </a:r>
            <a:br>
              <a:rPr lang="de-DE" altLang="de-DE" u="sng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0011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 u="sng">
                <a:latin typeface="Courier New" panose="02070309020205020404" pitchFamily="49" charset="0"/>
              </a:rPr>
              <a:t>0000</a:t>
            </a:r>
            <a:br>
              <a:rPr lang="de-DE" altLang="de-DE" u="sng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0111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</a:t>
            </a:r>
            <a:r>
              <a:rPr lang="de-DE" altLang="de-DE" u="sng">
                <a:latin typeface="Courier New" panose="02070309020205020404" pitchFamily="49" charset="0"/>
              </a:rPr>
              <a:t>0101</a:t>
            </a:r>
            <a:br>
              <a:rPr lang="de-DE" altLang="de-DE" u="sng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00101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 </a:t>
            </a:r>
            <a:r>
              <a:rPr lang="de-DE" altLang="de-DE" u="sng">
                <a:latin typeface="Courier New" panose="02070309020205020404" pitchFamily="49" charset="0"/>
              </a:rPr>
              <a:t>0101</a:t>
            </a: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    0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954" y="3939962"/>
            <a:ext cx="3799328" cy="213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26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Vorzeichenbehaftete Binärzahlen</a:t>
            </a:r>
          </a:p>
        </p:txBody>
      </p:sp>
      <p:sp>
        <p:nvSpPr>
          <p:cNvPr id="167173" name="Text Box 261"/>
          <p:cNvSpPr txBox="1">
            <a:spLocks noChangeArrowheads="1"/>
          </p:cNvSpPr>
          <p:nvPr/>
        </p:nvSpPr>
        <p:spPr bwMode="auto">
          <a:xfrm>
            <a:off x="2469933" y="1969012"/>
            <a:ext cx="7397879" cy="222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>
            <a:spAutoFit/>
          </a:bodyPr>
          <a:lstStyle/>
          <a:p>
            <a:pPr algn="just" eaLnBrk="0" fontAlgn="base" hangingPunct="0">
              <a:spcBef>
                <a:spcPct val="30000"/>
              </a:spcBef>
              <a:spcAft>
                <a:spcPct val="0"/>
              </a:spcAft>
            </a:pPr>
            <a:endParaRPr lang="de-DE" altLang="de-DE" sz="863">
              <a:latin typeface="Arial" panose="020B0604020202020204" pitchFamily="34" charset="0"/>
            </a:endParaRPr>
          </a:p>
        </p:txBody>
      </p:sp>
      <p:graphicFrame>
        <p:nvGraphicFramePr>
          <p:cNvPr id="167650" name="Group 738"/>
          <p:cNvGraphicFramePr>
            <a:graphicFrameLocks noGrp="1"/>
          </p:cNvGraphicFramePr>
          <p:nvPr/>
        </p:nvGraphicFramePr>
        <p:xfrm>
          <a:off x="2704447" y="1315720"/>
          <a:ext cx="6066930" cy="4311120"/>
        </p:xfrm>
        <a:graphic>
          <a:graphicData uri="http://schemas.openxmlformats.org/drawingml/2006/table">
            <a:tbl>
              <a:tblPr/>
              <a:tblGrid>
                <a:gridCol w="1213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986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Dezimal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Binär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Hexadezimal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Zweier-</a:t>
                      </a:r>
                      <a:b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Komplement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Vorzeichen-</a:t>
                      </a:r>
                      <a:b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behaftet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0000 0010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02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0000 0010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03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0000 0011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127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0111 1111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7F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0111 1111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127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128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1000 0000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80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1000 0000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-128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129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1000 0001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81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1000 0001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-127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...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254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1111 1110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1111 1110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-2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255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1111 1111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1111 1111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-1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38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Übertrag und Überlauf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e-DE" altLang="de-DE"/>
              <a:t>Bei Übertrag wird das Carry-Flag gesetzt.</a:t>
            </a:r>
          </a:p>
          <a:p>
            <a:pPr>
              <a:lnSpc>
                <a:spcPct val="90000"/>
              </a:lnSpc>
            </a:pPr>
            <a:r>
              <a:rPr lang="de-DE" altLang="de-DE"/>
              <a:t>Bei Überlauf wird das OV Overflow-Flag gesetzt.</a:t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/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  1111 1110  (-2)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</a:t>
            </a:r>
            <a:r>
              <a:rPr lang="de-DE" altLang="de-DE" u="sng">
                <a:latin typeface="Courier New" panose="02070309020205020404" pitchFamily="49" charset="0"/>
              </a:rPr>
              <a:t>+ 1111 1100</a:t>
            </a:r>
            <a:r>
              <a:rPr lang="de-DE" altLang="de-DE">
                <a:latin typeface="Courier New" panose="02070309020205020404" pitchFamily="49" charset="0"/>
              </a:rPr>
              <a:t>  (-4)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1 1111 1010  (-6)   C:=1  OV:=0</a:t>
            </a:r>
          </a:p>
          <a:p>
            <a:pPr>
              <a:lnSpc>
                <a:spcPct val="90000"/>
              </a:lnSpc>
            </a:pPr>
            <a:r>
              <a:rPr lang="de-DE" altLang="de-DE"/>
              <a:t>Beispiel für beide Flags:</a:t>
            </a:r>
            <a:br>
              <a:rPr lang="de-DE" altLang="de-DE"/>
            </a:br>
            <a:r>
              <a:rPr lang="de-DE" altLang="de-DE"/>
              <a:t/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   1000 0001  (-127)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</a:t>
            </a:r>
            <a:r>
              <a:rPr lang="de-DE" altLang="de-DE" u="sng">
                <a:latin typeface="Courier New" panose="02070309020205020404" pitchFamily="49" charset="0"/>
              </a:rPr>
              <a:t>+ 1100 0010</a:t>
            </a:r>
            <a:r>
              <a:rPr lang="de-DE" altLang="de-DE">
                <a:latin typeface="Courier New" panose="02070309020205020404" pitchFamily="49" charset="0"/>
              </a:rPr>
              <a:t>   (-62)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1 0100 0011   (+67) C:=1  OV:=1 </a:t>
            </a:r>
            <a:br>
              <a:rPr lang="de-DE" altLang="de-DE">
                <a:latin typeface="Courier New" panose="02070309020205020404" pitchFamily="49" charset="0"/>
              </a:rPr>
            </a:br>
            <a:r>
              <a:rPr lang="de-DE" altLang="de-DE">
                <a:latin typeface="Courier New" panose="02070309020205020404" pitchFamily="49" charset="0"/>
              </a:rPr>
              <a:t> </a:t>
            </a:r>
            <a:br>
              <a:rPr lang="de-DE" altLang="de-DE">
                <a:latin typeface="Courier New" panose="02070309020205020404" pitchFamily="49" charset="0"/>
              </a:rPr>
            </a:b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6191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BCD-Darstellung</a:t>
            </a:r>
          </a:p>
        </p:txBody>
      </p:sp>
      <p:sp>
        <p:nvSpPr>
          <p:cNvPr id="169079" name="Rectangle 119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Vorteil: absolut genaue Ergebnisse für kaufmännische Anwendungen. </a:t>
            </a:r>
          </a:p>
          <a:p>
            <a:r>
              <a:rPr lang="de-DE" altLang="de-DE"/>
              <a:t>Nachteil: Viel Speicher und langsames Rechnen</a:t>
            </a:r>
          </a:p>
        </p:txBody>
      </p:sp>
      <p:graphicFrame>
        <p:nvGraphicFramePr>
          <p:cNvPr id="169081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462159"/>
              </p:ext>
            </p:extLst>
          </p:nvPr>
        </p:nvGraphicFramePr>
        <p:xfrm>
          <a:off x="3111252" y="3145284"/>
          <a:ext cx="5215838" cy="2844530"/>
        </p:xfrm>
        <a:graphic>
          <a:graphicData uri="http://schemas.openxmlformats.org/drawingml/2006/table">
            <a:tbl>
              <a:tblPr/>
              <a:tblGrid>
                <a:gridCol w="1213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986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Code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BCD</a:t>
                      </a:r>
                      <a:b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Symbol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Code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0000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8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0001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9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0010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1010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entfällt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0011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1011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entfällt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0100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4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1100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entfällt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0101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5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1101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entfällt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0110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6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1110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entfällt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318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0111</a:t>
                      </a:r>
                    </a:p>
                  </a:txBody>
                  <a:tcPr marL="88651" marR="88651" marT="44325" marB="443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7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endParaRPr kumimoji="0" lang="de-DE" altLang="de-DE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1111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 sz="20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Arial" panose="020B0604020202020204" pitchFamily="34" charset="0"/>
                        </a:defRPr>
                      </a:lvl3pPr>
                      <a:lvl4pPr marL="1333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 marL="1752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marL="2209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marL="2667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marL="3124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marL="358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E4B9B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de-DE" altLang="de-DE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</a:rPr>
                        <a:t>entfällt</a:t>
                      </a:r>
                    </a:p>
                  </a:txBody>
                  <a:tcPr marL="88651" marR="88651" marT="44325" marB="443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128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Gleitkomma-Darstellung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Grundprinzip: Dezimalbrüche in festem Format darzustellen.</a:t>
            </a:r>
          </a:p>
          <a:p>
            <a:r>
              <a:rPr lang="de-DE" altLang="de-DE"/>
              <a:t>Keine Bitverschwendung-&gt; Normalisierung</a:t>
            </a:r>
            <a:br>
              <a:rPr lang="de-DE" altLang="de-DE"/>
            </a:br>
            <a:r>
              <a:rPr lang="de-DE" altLang="de-DE">
                <a:latin typeface="Courier New" panose="02070309020205020404" pitchFamily="49" charset="0"/>
              </a:rPr>
              <a:t>0,000123 -&gt; 0,123*10</a:t>
            </a:r>
            <a:r>
              <a:rPr lang="de-DE" altLang="de-DE" baseline="30000">
                <a:latin typeface="Courier New" panose="02070309020205020404" pitchFamily="49" charset="0"/>
              </a:rPr>
              <a:t>-3</a:t>
            </a:r>
          </a:p>
          <a:p>
            <a:r>
              <a:rPr lang="de-DE" altLang="de-DE"/>
              <a:t>Normalisierte Mantisse: 	</a:t>
            </a:r>
            <a:r>
              <a:rPr lang="de-DE" altLang="de-DE">
                <a:latin typeface="Courier New" panose="02070309020205020404" pitchFamily="49" charset="0"/>
              </a:rPr>
              <a:t>0,123</a:t>
            </a:r>
          </a:p>
          <a:p>
            <a:r>
              <a:rPr lang="de-DE" altLang="de-DE"/>
              <a:t>Exponent:			</a:t>
            </a:r>
            <a:r>
              <a:rPr lang="de-DE" altLang="de-DE">
                <a:latin typeface="Courier New" panose="02070309020205020404" pitchFamily="49" charset="0"/>
              </a:rPr>
              <a:t>-3</a:t>
            </a:r>
          </a:p>
          <a:p>
            <a:r>
              <a:rPr lang="de-DE" altLang="de-DE">
                <a:latin typeface="Courier New" panose="02070309020205020404" pitchFamily="49" charset="0"/>
              </a:rPr>
              <a:t>22,1   = 0,221*10</a:t>
            </a:r>
            <a:r>
              <a:rPr lang="de-DE" altLang="de-DE" baseline="30000">
                <a:latin typeface="Courier New" panose="02070309020205020404" pitchFamily="49" charset="0"/>
              </a:rPr>
              <a:t>2</a:t>
            </a:r>
            <a:r>
              <a:rPr lang="de-DE" altLang="de-DE"/>
              <a:t>	</a:t>
            </a:r>
          </a:p>
          <a:p>
            <a:pPr>
              <a:buFont typeface="Symbol" panose="05050102010706020507" pitchFamily="18" charset="2"/>
              <a:buNone/>
            </a:pPr>
            <a:endParaRPr lang="de-DE" altLang="de-DE"/>
          </a:p>
        </p:txBody>
      </p:sp>
      <p:grpSp>
        <p:nvGrpSpPr>
          <p:cNvPr id="170006" name="Group 22"/>
          <p:cNvGrpSpPr>
            <a:grpSpLocks/>
          </p:cNvGrpSpPr>
          <p:nvPr/>
        </p:nvGrpSpPr>
        <p:grpSpPr bwMode="auto">
          <a:xfrm>
            <a:off x="2776020" y="4605020"/>
            <a:ext cx="6907530" cy="662429"/>
            <a:chOff x="661" y="3357"/>
            <a:chExt cx="4536" cy="435"/>
          </a:xfrm>
        </p:grpSpPr>
        <p:grpSp>
          <p:nvGrpSpPr>
            <p:cNvPr id="169992" name="Group 8"/>
            <p:cNvGrpSpPr>
              <a:grpSpLocks/>
            </p:cNvGrpSpPr>
            <p:nvPr/>
          </p:nvGrpSpPr>
          <p:grpSpPr bwMode="auto">
            <a:xfrm>
              <a:off x="720" y="3504"/>
              <a:ext cx="4464" cy="288"/>
              <a:chOff x="720" y="3264"/>
              <a:chExt cx="3264" cy="288"/>
            </a:xfrm>
          </p:grpSpPr>
          <p:sp>
            <p:nvSpPr>
              <p:cNvPr id="169988" name="Rectangle 4"/>
              <p:cNvSpPr>
                <a:spLocks noChangeArrowheads="1"/>
              </p:cNvSpPr>
              <p:nvPr/>
            </p:nvSpPr>
            <p:spPr bwMode="auto">
              <a:xfrm>
                <a:off x="720" y="3264"/>
                <a:ext cx="816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 anchor="ctr"/>
              <a:lstStyle/>
              <a:p>
                <a:endParaRPr lang="de-DE" sz="1151"/>
              </a:p>
            </p:txBody>
          </p:sp>
          <p:sp>
            <p:nvSpPr>
              <p:cNvPr id="169989" name="Rectangle 5"/>
              <p:cNvSpPr>
                <a:spLocks noChangeArrowheads="1"/>
              </p:cNvSpPr>
              <p:nvPr/>
            </p:nvSpPr>
            <p:spPr bwMode="auto">
              <a:xfrm>
                <a:off x="1536" y="3264"/>
                <a:ext cx="816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 anchor="ctr"/>
              <a:lstStyle/>
              <a:p>
                <a:endParaRPr lang="de-DE" sz="1151"/>
              </a:p>
            </p:txBody>
          </p:sp>
          <p:sp>
            <p:nvSpPr>
              <p:cNvPr id="169990" name="Rectangle 6"/>
              <p:cNvSpPr>
                <a:spLocks noChangeArrowheads="1"/>
              </p:cNvSpPr>
              <p:nvPr/>
            </p:nvSpPr>
            <p:spPr bwMode="auto">
              <a:xfrm>
                <a:off x="2352" y="3264"/>
                <a:ext cx="816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 anchor="ctr"/>
              <a:lstStyle/>
              <a:p>
                <a:endParaRPr lang="de-DE" sz="1151"/>
              </a:p>
            </p:txBody>
          </p:sp>
          <p:sp>
            <p:nvSpPr>
              <p:cNvPr id="169991" name="Rectangle 7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816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 anchor="ctr"/>
              <a:lstStyle/>
              <a:p>
                <a:endParaRPr lang="de-DE" sz="1151"/>
              </a:p>
            </p:txBody>
          </p:sp>
        </p:grpSp>
        <p:sp>
          <p:nvSpPr>
            <p:cNvPr id="169993" name="Text Box 9"/>
            <p:cNvSpPr txBox="1">
              <a:spLocks noChangeArrowheads="1"/>
            </p:cNvSpPr>
            <p:nvPr/>
          </p:nvSpPr>
          <p:spPr bwMode="auto">
            <a:xfrm>
              <a:off x="703" y="3528"/>
              <a:ext cx="182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1151">
                  <a:latin typeface="Arial" panose="020B0604020202020204" pitchFamily="34" charset="0"/>
                </a:rPr>
                <a:t>S</a:t>
              </a:r>
            </a:p>
          </p:txBody>
        </p:sp>
        <p:sp>
          <p:nvSpPr>
            <p:cNvPr id="169994" name="Line 10"/>
            <p:cNvSpPr>
              <a:spLocks noChangeShapeType="1"/>
            </p:cNvSpPr>
            <p:nvPr/>
          </p:nvSpPr>
          <p:spPr bwMode="auto">
            <a:xfrm>
              <a:off x="864" y="35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651" tIns="44325" rIns="88651" bIns="44325"/>
            <a:lstStyle/>
            <a:p>
              <a:endParaRPr lang="de-DE" sz="1151"/>
            </a:p>
          </p:txBody>
        </p:sp>
        <p:sp>
          <p:nvSpPr>
            <p:cNvPr id="169995" name="Text Box 11"/>
            <p:cNvSpPr txBox="1">
              <a:spLocks noChangeArrowheads="1"/>
            </p:cNvSpPr>
            <p:nvPr/>
          </p:nvSpPr>
          <p:spPr bwMode="auto">
            <a:xfrm>
              <a:off x="661" y="3357"/>
              <a:ext cx="198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863">
                  <a:latin typeface="Arial" panose="020B0604020202020204" pitchFamily="34" charset="0"/>
                </a:rPr>
                <a:t>31</a:t>
              </a:r>
            </a:p>
          </p:txBody>
        </p:sp>
        <p:sp>
          <p:nvSpPr>
            <p:cNvPr id="169996" name="Text Box 12"/>
            <p:cNvSpPr txBox="1">
              <a:spLocks noChangeArrowheads="1"/>
            </p:cNvSpPr>
            <p:nvPr/>
          </p:nvSpPr>
          <p:spPr bwMode="auto">
            <a:xfrm>
              <a:off x="1669" y="3357"/>
              <a:ext cx="198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863">
                  <a:latin typeface="Arial" panose="020B0604020202020204" pitchFamily="34" charset="0"/>
                </a:rPr>
                <a:t>24</a:t>
              </a:r>
            </a:p>
          </p:txBody>
        </p:sp>
        <p:sp>
          <p:nvSpPr>
            <p:cNvPr id="169997" name="Text Box 13"/>
            <p:cNvSpPr txBox="1">
              <a:spLocks noChangeArrowheads="1"/>
            </p:cNvSpPr>
            <p:nvPr/>
          </p:nvSpPr>
          <p:spPr bwMode="auto">
            <a:xfrm>
              <a:off x="1823" y="3360"/>
              <a:ext cx="198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863">
                  <a:latin typeface="Arial" panose="020B0604020202020204" pitchFamily="34" charset="0"/>
                </a:rPr>
                <a:t>23</a:t>
              </a:r>
            </a:p>
          </p:txBody>
        </p:sp>
        <p:sp>
          <p:nvSpPr>
            <p:cNvPr id="169998" name="Text Box 14"/>
            <p:cNvSpPr txBox="1">
              <a:spLocks noChangeArrowheads="1"/>
            </p:cNvSpPr>
            <p:nvPr/>
          </p:nvSpPr>
          <p:spPr bwMode="auto">
            <a:xfrm>
              <a:off x="2783" y="3360"/>
              <a:ext cx="318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863">
                  <a:latin typeface="Arial" panose="020B0604020202020204" pitchFamily="34" charset="0"/>
                </a:rPr>
                <a:t>16  15</a:t>
              </a:r>
            </a:p>
          </p:txBody>
        </p:sp>
        <p:sp>
          <p:nvSpPr>
            <p:cNvPr id="169999" name="Rectangle 15"/>
            <p:cNvSpPr>
              <a:spLocks noChangeArrowheads="1"/>
            </p:cNvSpPr>
            <p:nvPr/>
          </p:nvSpPr>
          <p:spPr bwMode="auto">
            <a:xfrm>
              <a:off x="3887" y="3360"/>
              <a:ext cx="318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863">
                  <a:latin typeface="Arial" panose="020B0604020202020204" pitchFamily="34" charset="0"/>
                </a:rPr>
                <a:t>  8    7</a:t>
              </a:r>
            </a:p>
          </p:txBody>
        </p:sp>
        <p:sp>
          <p:nvSpPr>
            <p:cNvPr id="170000" name="Rectangle 16"/>
            <p:cNvSpPr>
              <a:spLocks noChangeArrowheads="1"/>
            </p:cNvSpPr>
            <p:nvPr/>
          </p:nvSpPr>
          <p:spPr bwMode="auto">
            <a:xfrm>
              <a:off x="5039" y="3360"/>
              <a:ext cx="158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863">
                  <a:latin typeface="Arial" panose="020B0604020202020204" pitchFamily="34" charset="0"/>
                </a:rPr>
                <a:t>0</a:t>
              </a:r>
            </a:p>
          </p:txBody>
        </p:sp>
        <p:grpSp>
          <p:nvGrpSpPr>
            <p:cNvPr id="170003" name="Group 19"/>
            <p:cNvGrpSpPr>
              <a:grpSpLocks/>
            </p:cNvGrpSpPr>
            <p:nvPr/>
          </p:nvGrpSpPr>
          <p:grpSpPr bwMode="auto">
            <a:xfrm>
              <a:off x="1855" y="3504"/>
              <a:ext cx="182" cy="288"/>
              <a:chOff x="799" y="3600"/>
              <a:chExt cx="182" cy="288"/>
            </a:xfrm>
          </p:grpSpPr>
          <p:sp>
            <p:nvSpPr>
              <p:cNvPr id="170001" name="Text Box 17"/>
              <p:cNvSpPr txBox="1">
                <a:spLocks noChangeArrowheads="1"/>
              </p:cNvSpPr>
              <p:nvPr/>
            </p:nvSpPr>
            <p:spPr bwMode="auto">
              <a:xfrm>
                <a:off x="799" y="3624"/>
                <a:ext cx="182" cy="1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8651" tIns="44325" rIns="88651" bIns="44325">
                <a:spAutoFit/>
              </a:bodyPr>
              <a:lstStyle/>
              <a:p>
                <a:pPr algn="just" eaLnBrk="0" fontAlgn="base" hangingPunct="0">
                  <a:spcBef>
                    <a:spcPct val="30000"/>
                  </a:spcBef>
                  <a:spcAft>
                    <a:spcPct val="0"/>
                  </a:spcAft>
                </a:pPr>
                <a:r>
                  <a:rPr lang="de-DE" altLang="de-DE" sz="1151">
                    <a:latin typeface="Arial" panose="020B0604020202020204" pitchFamily="34" charset="0"/>
                  </a:rPr>
                  <a:t>S</a:t>
                </a:r>
              </a:p>
            </p:txBody>
          </p:sp>
          <p:sp>
            <p:nvSpPr>
              <p:cNvPr id="170002" name="Line 18"/>
              <p:cNvSpPr>
                <a:spLocks noChangeShapeType="1"/>
              </p:cNvSpPr>
              <p:nvPr/>
            </p:nvSpPr>
            <p:spPr bwMode="auto">
              <a:xfrm>
                <a:off x="960" y="360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8651" tIns="44325" rIns="88651" bIns="44325"/>
              <a:lstStyle/>
              <a:p>
                <a:endParaRPr lang="de-DE" sz="1151"/>
              </a:p>
            </p:txBody>
          </p:sp>
        </p:grpSp>
        <p:sp>
          <p:nvSpPr>
            <p:cNvPr id="170004" name="Text Box 20"/>
            <p:cNvSpPr txBox="1">
              <a:spLocks noChangeArrowheads="1"/>
            </p:cNvSpPr>
            <p:nvPr/>
          </p:nvSpPr>
          <p:spPr bwMode="auto">
            <a:xfrm>
              <a:off x="2445" y="3542"/>
              <a:ext cx="1782" cy="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1535">
                  <a:latin typeface="Arial" panose="020B0604020202020204" pitchFamily="34" charset="0"/>
                </a:rPr>
                <a:t>M    A    N    T    I    S    S    E</a:t>
              </a:r>
              <a:r>
                <a:rPr lang="de-DE" altLang="de-DE" sz="863"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170005" name="Text Box 21"/>
            <p:cNvSpPr txBox="1">
              <a:spLocks noChangeArrowheads="1"/>
            </p:cNvSpPr>
            <p:nvPr/>
          </p:nvSpPr>
          <p:spPr bwMode="auto">
            <a:xfrm>
              <a:off x="1003" y="3552"/>
              <a:ext cx="74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651" tIns="44325" rIns="88651" bIns="44325">
              <a:spAutoFit/>
            </a:bodyPr>
            <a:lstStyle/>
            <a:p>
              <a:pPr algn="just" eaLnBrk="0" fontAlgn="base" hangingPunct="0">
                <a:spcBef>
                  <a:spcPct val="30000"/>
                </a:spcBef>
                <a:spcAft>
                  <a:spcPct val="0"/>
                </a:spcAft>
              </a:pPr>
              <a:r>
                <a:rPr lang="de-DE" altLang="de-DE" sz="1343">
                  <a:latin typeface="Arial" panose="020B0604020202020204" pitchFamily="34" charset="0"/>
                </a:rPr>
                <a:t>EXPONENT</a:t>
              </a:r>
            </a:p>
          </p:txBody>
        </p:sp>
      </p:grpSp>
      <p:sp>
        <p:nvSpPr>
          <p:cNvPr id="170007" name="Rectangle 23"/>
          <p:cNvSpPr>
            <a:spLocks noChangeArrowheads="1"/>
          </p:cNvSpPr>
          <p:nvPr/>
        </p:nvSpPr>
        <p:spPr bwMode="auto">
          <a:xfrm>
            <a:off x="2850638" y="5409071"/>
            <a:ext cx="6724791" cy="76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651" tIns="44325" rIns="88651" bIns="44325">
            <a:spAutoFit/>
          </a:bodyPr>
          <a:lstStyle/>
          <a:p>
            <a:pPr algn="just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de-DE" altLang="de-DE" sz="1919">
                <a:latin typeface="Arial" panose="020B0604020202020204" pitchFamily="34" charset="0"/>
              </a:rPr>
              <a:t>Typische Gleitkommadarstellung</a:t>
            </a:r>
          </a:p>
          <a:p>
            <a:pPr algn="just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de-DE" altLang="de-DE" sz="1919">
                <a:latin typeface="Arial" panose="020B0604020202020204" pitchFamily="34" charset="0"/>
              </a:rPr>
              <a:t>S = Sign = Vorzeichen</a:t>
            </a:r>
          </a:p>
        </p:txBody>
      </p:sp>
    </p:spTree>
    <p:extLst>
      <p:ext uri="{BB962C8B-B14F-4D97-AF65-F5344CB8AC3E}">
        <p14:creationId xmlns:p14="http://schemas.microsoft.com/office/powerpoint/2010/main" val="4259037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Darstellung alphanumerischer Daten</a:t>
            </a:r>
          </a:p>
        </p:txBody>
      </p:sp>
      <p:sp>
        <p:nvSpPr>
          <p:cNvPr id="171497" name="Rectangle 489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  <a:ln/>
        </p:spPr>
        <p:txBody>
          <a:bodyPr>
            <a:normAutofit/>
          </a:bodyPr>
          <a:lstStyle/>
          <a:p>
            <a:r>
              <a:rPr lang="de-DE" altLang="de-DE"/>
              <a:t>Alle Zeichen werden in acht-Bit-Code codiert.</a:t>
            </a:r>
          </a:p>
          <a:p>
            <a:r>
              <a:rPr lang="de-DE" altLang="de-DE"/>
              <a:t>ASCII – „American Standard Code for Information Interchange“</a:t>
            </a:r>
          </a:p>
        </p:txBody>
      </p:sp>
      <p:pic>
        <p:nvPicPr>
          <p:cNvPr id="171502" name="Picture 494" descr="ASC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20" y="1380694"/>
            <a:ext cx="4936996" cy="461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80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Aufgaben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Berechnen </a:t>
            </a:r>
            <a:r>
              <a:rPr lang="de-DE" altLang="de-DE" sz="1919" dirty="0"/>
              <a:t>Sie 768 als </a:t>
            </a:r>
            <a:r>
              <a:rPr lang="de-DE" altLang="de-DE" sz="1919" dirty="0" err="1"/>
              <a:t>Oktalzahl</a:t>
            </a:r>
            <a:r>
              <a:rPr lang="de-DE" altLang="de-DE" sz="1919" dirty="0"/>
              <a:t> durch Divisionsverfahren und durch Wandlung in Binärzahlen - Dreiergruppen</a:t>
            </a:r>
          </a:p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Welchen </a:t>
            </a:r>
            <a:r>
              <a:rPr lang="de-DE" altLang="de-DE" sz="1919" dirty="0"/>
              <a:t>Wert hat:</a:t>
            </a:r>
            <a:br>
              <a:rPr lang="de-DE" altLang="de-DE" sz="1919" dirty="0"/>
            </a:br>
            <a:r>
              <a:rPr lang="de-DE" altLang="de-DE" sz="1919" dirty="0"/>
              <a:t>11111100b in dezimaler Darstellung?</a:t>
            </a:r>
          </a:p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Wandeln </a:t>
            </a:r>
            <a:r>
              <a:rPr lang="de-DE" altLang="de-DE" sz="1919" dirty="0"/>
              <a:t>Sie dezimal 38 nach dual.</a:t>
            </a:r>
          </a:p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Was </a:t>
            </a:r>
            <a:r>
              <a:rPr lang="de-DE" altLang="de-DE" sz="1919" dirty="0"/>
              <a:t>ist 257 dual?</a:t>
            </a:r>
          </a:p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Addieren </a:t>
            </a:r>
            <a:r>
              <a:rPr lang="de-DE" altLang="de-DE" sz="1919" dirty="0"/>
              <a:t>Sie binär 3+1</a:t>
            </a:r>
          </a:p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Subtrahieren </a:t>
            </a:r>
            <a:r>
              <a:rPr lang="de-DE" altLang="de-DE" sz="1919" dirty="0"/>
              <a:t>Sie binär: 4-3</a:t>
            </a:r>
          </a:p>
          <a:p>
            <a:pPr marL="342900" indent="-3429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de-DE" altLang="de-DE" sz="1919" dirty="0" smtClean="0"/>
              <a:t>Berechnen </a:t>
            </a:r>
            <a:r>
              <a:rPr lang="de-DE" altLang="de-DE" sz="1919" dirty="0"/>
              <a:t>Sie das Zweierkomplement von -5</a:t>
            </a:r>
            <a:br>
              <a:rPr lang="de-DE" altLang="de-DE" sz="1919" dirty="0"/>
            </a:br>
            <a:endParaRPr lang="de-DE" altLang="de-DE" sz="1919" dirty="0"/>
          </a:p>
        </p:txBody>
      </p:sp>
      <p:pic>
        <p:nvPicPr>
          <p:cNvPr id="8194" name="Picture 2" descr="j0285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708" y="1394531"/>
            <a:ext cx="2736304" cy="41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100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dirty="0"/>
              <a:t>Lösungen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1400 </a:t>
            </a:r>
            <a:r>
              <a:rPr lang="de-DE" altLang="de-DE" dirty="0">
                <a:latin typeface="Courier New" panose="02070309020205020404" pitchFamily="49" charset="0"/>
              </a:rPr>
              <a:t>Oktal – binär 1 100 000 000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252</a:t>
            </a:r>
            <a:endParaRPr lang="de-DE" altLang="de-DE" dirty="0">
              <a:latin typeface="Courier New" panose="02070309020205020404" pitchFamily="49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0010 </a:t>
            </a:r>
            <a:r>
              <a:rPr lang="de-DE" altLang="de-DE" dirty="0">
                <a:latin typeface="Courier New" panose="02070309020205020404" pitchFamily="49" charset="0"/>
              </a:rPr>
              <a:t>0110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1 </a:t>
            </a:r>
            <a:r>
              <a:rPr lang="de-DE" altLang="de-DE" dirty="0">
                <a:latin typeface="Courier New" panose="02070309020205020404" pitchFamily="49" charset="0"/>
              </a:rPr>
              <a:t>0000 0001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  </a:t>
            </a:r>
            <a:r>
              <a:rPr lang="de-DE" altLang="de-DE" dirty="0">
                <a:latin typeface="Courier New" panose="02070309020205020404" pitchFamily="49" charset="0"/>
              </a:rPr>
              <a:t>011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</a:t>
            </a:r>
            <a:r>
              <a:rPr lang="de-DE" altLang="de-DE" u="sng" dirty="0">
                <a:latin typeface="Courier New" panose="02070309020205020404" pitchFamily="49" charset="0"/>
              </a:rPr>
              <a:t>001</a:t>
            </a:r>
            <a:br>
              <a:rPr lang="de-DE" altLang="de-DE" u="sng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</a:t>
            </a:r>
            <a:r>
              <a:rPr lang="de-DE" altLang="de-DE" u="sng" dirty="0">
                <a:latin typeface="Courier New" panose="02070309020205020404" pitchFamily="49" charset="0"/>
              </a:rPr>
              <a:t>100</a:t>
            </a:r>
            <a:r>
              <a:rPr lang="de-DE" altLang="de-DE" dirty="0">
                <a:latin typeface="Courier New" panose="02070309020205020404" pitchFamily="49" charset="0"/>
              </a:rPr>
              <a:t>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   </a:t>
            </a:r>
            <a:r>
              <a:rPr lang="de-DE" altLang="de-DE" dirty="0">
                <a:latin typeface="Courier New" panose="02070309020205020404" pitchFamily="49" charset="0"/>
              </a:rPr>
              <a:t>0000 0100</a:t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+</a:t>
            </a:r>
            <a:r>
              <a:rPr lang="de-DE" altLang="de-DE" u="sng" dirty="0">
                <a:latin typeface="Courier New" panose="02070309020205020404" pitchFamily="49" charset="0"/>
              </a:rPr>
              <a:t>1111 1101</a:t>
            </a:r>
            <a:r>
              <a:rPr lang="de-DE" altLang="de-DE" dirty="0">
                <a:latin typeface="Courier New" panose="02070309020205020404" pitchFamily="49" charset="0"/>
              </a:rPr>
              <a:t/>
            </a:r>
            <a:br>
              <a:rPr lang="de-DE" altLang="de-DE" dirty="0">
                <a:latin typeface="Courier New" panose="02070309020205020404" pitchFamily="49" charset="0"/>
              </a:rPr>
            </a:br>
            <a:r>
              <a:rPr lang="de-DE" altLang="de-DE" dirty="0">
                <a:latin typeface="Courier New" panose="02070309020205020404" pitchFamily="49" charset="0"/>
              </a:rPr>
              <a:t>  10000 0001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e-DE" altLang="de-DE" dirty="0" smtClean="0">
                <a:latin typeface="Courier New" panose="02070309020205020404" pitchFamily="49" charset="0"/>
              </a:rPr>
              <a:t> </a:t>
            </a:r>
            <a:r>
              <a:rPr lang="de-DE" altLang="de-DE" dirty="0">
                <a:latin typeface="Courier New" panose="02070309020205020404" pitchFamily="49" charset="0"/>
              </a:rPr>
              <a:t>1111 1011 </a:t>
            </a:r>
            <a:r>
              <a:rPr lang="de-DE" altLang="de-DE" u="sng" dirty="0">
                <a:latin typeface="Courier New" panose="02070309020205020404" pitchFamily="49" charset="0"/>
              </a:rPr>
              <a:t/>
            </a:r>
            <a:br>
              <a:rPr lang="de-DE" altLang="de-DE" u="sng" dirty="0">
                <a:latin typeface="Courier New" panose="02070309020205020404" pitchFamily="49" charset="0"/>
              </a:rPr>
            </a:br>
            <a:endParaRPr lang="de-DE" altLang="de-DE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52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dirty="0" smtClean="0"/>
              <a:t>Übung: Zahlen </a:t>
            </a:r>
            <a:r>
              <a:rPr lang="de-DE" altLang="de-DE" dirty="0"/>
              <a:t>im Computer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Führen Sie eine Addition von 6+18 binär durch. Die Berechnung </a:t>
            </a:r>
            <a:r>
              <a:rPr lang="de-DE" altLang="de-DE" sz="1727" dirty="0" smtClean="0"/>
              <a:t>muss </a:t>
            </a:r>
            <a:r>
              <a:rPr lang="de-DE" altLang="de-DE" sz="1727" dirty="0"/>
              <a:t>ausführlich dargestellt werden.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Führen Sie eine Wandlung der Zahl 58 zur Basis 5 durch.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Stellen Sie folgende Zahl hexadezimal dar: 127, 65535, 256, 1023, 1024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Stellen Sie folgende Zahlen binär dar: 127, 65535, 256, 1023, 1024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Wandeln Sie die binären Zahlen aus 4 in Oktale Zahlen.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Wieviel Nibble benötigt man für ein </a:t>
            </a:r>
            <a:r>
              <a:rPr lang="de-DE" altLang="de-DE" sz="1727" dirty="0" smtClean="0"/>
              <a:t>_int32?</a:t>
            </a:r>
            <a:endParaRPr lang="de-DE" altLang="de-DE" sz="1727" dirty="0"/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Wieviel Bit hat ein Integer-Wert?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Welcher Zahlenbereich wird im vorzeichenbehafteten Integer-Format dargestellt?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Subtrahieren Sie 16-9 binär. (ausführlich dargestellt)</a:t>
            </a:r>
          </a:p>
          <a:p>
            <a:pPr marL="438592" indent="-438592">
              <a:buSzPct val="100000"/>
              <a:buFont typeface="+mj-lt"/>
              <a:buAutoNum type="arabicPeriod"/>
            </a:pPr>
            <a:r>
              <a:rPr lang="de-DE" altLang="de-DE" sz="1727" dirty="0"/>
              <a:t>Berechnen Sie das Zweierkomplement von 2047.</a:t>
            </a:r>
          </a:p>
        </p:txBody>
      </p:sp>
    </p:spTree>
    <p:extLst>
      <p:ext uri="{BB962C8B-B14F-4D97-AF65-F5344CB8AC3E}">
        <p14:creationId xmlns:p14="http://schemas.microsoft.com/office/powerpoint/2010/main" val="31372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/>
              <a:t>Schlußrunde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/>
              <a:t>Feedback und Seminarbeurteilung</a:t>
            </a:r>
          </a:p>
        </p:txBody>
      </p:sp>
      <p:pic>
        <p:nvPicPr>
          <p:cNvPr id="9218" name="Picture 2" descr="j01755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210" y="2835498"/>
            <a:ext cx="3508587" cy="235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660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de-DE" altLang="de-DE" dirty="0">
                <a:solidFill>
                  <a:schemeClr val="folHlink"/>
                </a:solidFill>
                <a:latin typeface="Arial" panose="020B0604020202020204" pitchFamily="34" charset="0"/>
              </a:rPr>
              <a:t>Vielen Dank für Ihre Aufmerksamkeit !</a:t>
            </a:r>
          </a:p>
        </p:txBody>
      </p:sp>
    </p:spTree>
    <p:extLst>
      <p:ext uri="{BB962C8B-B14F-4D97-AF65-F5344CB8AC3E}">
        <p14:creationId xmlns:p14="http://schemas.microsoft.com/office/powerpoint/2010/main" val="13756577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Folie 1 - &amp;quot;Mikrocomputertechnik&amp;#x0D;&amp;#x0A;Jürgen Walter&amp;quot;&quot;/&gt;&lt;property id=&quot;20307&quot; value=&quot;294&quot;/&gt;&lt;/object&gt;&lt;object type=&quot;3&quot; unique_id=&quot;12021&quot;&gt;&lt;property id=&quot;20148&quot; value=&quot;5&quot;/&gt;&lt;property id=&quot;20300&quot; value=&quot;Folie 3 - &amp;quot;Voraussetzungen&amp;quot;&quot;/&gt;&lt;property id=&quot;20307&quot; value=&quot;325&quot;/&gt;&lt;/object&gt;&lt;object type=&quot;3&quot; unique_id=&quot;12316&quot;&gt;&lt;property id=&quot;20148&quot; value=&quot;5&quot;/&gt;&lt;property id=&quot;20300&quot; value=&quot;Folie 2 - &amp;quot;Lernziele:&amp;quot;&quot;/&gt;&lt;property id=&quot;20307&quot; value=&quot;332&quot;/&gt;&lt;/object&gt;&lt;object type=&quot;3&quot; unique_id=&quot;12318&quot;&gt;&lt;property id=&quot;20148&quot; value=&quot;5&quot;/&gt;&lt;property id=&quot;20300&quot; value=&quot;Folie 5 - &amp;quot;ÜBUNGEN:&amp;quot;&quot;/&gt;&lt;property id=&quot;20307&quot; value=&quot;331&quot;/&gt;&lt;/object&gt;&lt;object type=&quot;3&quot; unique_id=&quot;12350&quot;&gt;&lt;property id=&quot;20148&quot; value=&quot;5&quot;/&gt;&lt;property id=&quot;20300&quot; value=&quot;Folie 6 - &amp;quot;Quickies – schnell und intensiv lernen&amp;quot;&quot;/&gt;&lt;property id=&quot;20307&quot; value=&quot;335&quot;/&gt;&lt;/object&gt;&lt;object type=&quot;3&quot; unique_id=&quot;12400&quot;&gt;&lt;property id=&quot;20148&quot; value=&quot;5&quot;/&gt;&lt;property id=&quot;20300&quot; value=&quot;Folie 4&quot;/&gt;&lt;property id=&quot;20307&quot; value=&quot;33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HsKa-16-9-Walter">
  <a:themeElements>
    <a:clrScheme name="MC">
      <a:dk1>
        <a:srgbClr val="000000"/>
      </a:dk1>
      <a:lt1>
        <a:srgbClr val="FFFFFF"/>
      </a:lt1>
      <a:dk2>
        <a:srgbClr val="4D4D4D"/>
      </a:dk2>
      <a:lt2>
        <a:srgbClr val="000000"/>
      </a:lt2>
      <a:accent1>
        <a:srgbClr val="2E4B9B"/>
      </a:accent1>
      <a:accent2>
        <a:srgbClr val="2E4B9B"/>
      </a:accent2>
      <a:accent3>
        <a:srgbClr val="FFFFFF"/>
      </a:accent3>
      <a:accent4>
        <a:srgbClr val="000000"/>
      </a:accent4>
      <a:accent5>
        <a:srgbClr val="ADB1CB"/>
      </a:accent5>
      <a:accent6>
        <a:srgbClr val="29438C"/>
      </a:accent6>
      <a:hlink>
        <a:srgbClr val="2E4B9B"/>
      </a:hlink>
      <a:folHlink>
        <a:srgbClr val="2E4B9B"/>
      </a:folHlink>
    </a:clrScheme>
    <a:fontScheme name="m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416" tIns="46210" rIns="92416" bIns="4621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416" tIns="46210" rIns="92416" bIns="4621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c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8">
        <a:dk1>
          <a:srgbClr val="FFFFFF"/>
        </a:dk1>
        <a:lt1>
          <a:srgbClr val="FFFFFF"/>
        </a:lt1>
        <a:dk2>
          <a:srgbClr val="8CF4EA"/>
        </a:dk2>
        <a:lt2>
          <a:srgbClr val="000000"/>
        </a:lt2>
        <a:accent1>
          <a:srgbClr val="00B7A5"/>
        </a:accent1>
        <a:accent2>
          <a:srgbClr val="2E4B9B"/>
        </a:accent2>
        <a:accent3>
          <a:srgbClr val="FFFFFF"/>
        </a:accent3>
        <a:accent4>
          <a:srgbClr val="DADADA"/>
        </a:accent4>
        <a:accent5>
          <a:srgbClr val="AAD8CF"/>
        </a:accent5>
        <a:accent6>
          <a:srgbClr val="29438C"/>
        </a:accent6>
        <a:hlink>
          <a:srgbClr val="2E4B9B"/>
        </a:hlink>
        <a:folHlink>
          <a:srgbClr val="2E4B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9">
        <a:dk1>
          <a:srgbClr val="000000"/>
        </a:dk1>
        <a:lt1>
          <a:srgbClr val="FFFFFF"/>
        </a:lt1>
        <a:dk2>
          <a:srgbClr val="8CF4EA"/>
        </a:dk2>
        <a:lt2>
          <a:srgbClr val="000000"/>
        </a:lt2>
        <a:accent1>
          <a:srgbClr val="00B7A5"/>
        </a:accent1>
        <a:accent2>
          <a:srgbClr val="2E4B9B"/>
        </a:accent2>
        <a:accent3>
          <a:srgbClr val="FFFFFF"/>
        </a:accent3>
        <a:accent4>
          <a:srgbClr val="000000"/>
        </a:accent4>
        <a:accent5>
          <a:srgbClr val="AAD8CF"/>
        </a:accent5>
        <a:accent6>
          <a:srgbClr val="29438C"/>
        </a:accent6>
        <a:hlink>
          <a:srgbClr val="2E4B9B"/>
        </a:hlink>
        <a:folHlink>
          <a:srgbClr val="2E4B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 10">
        <a:dk1>
          <a:srgbClr val="000000"/>
        </a:dk1>
        <a:lt1>
          <a:srgbClr val="FFFFFF"/>
        </a:lt1>
        <a:dk2>
          <a:srgbClr val="4D4D4D"/>
        </a:dk2>
        <a:lt2>
          <a:srgbClr val="000000"/>
        </a:lt2>
        <a:accent1>
          <a:srgbClr val="2E4B9B"/>
        </a:accent1>
        <a:accent2>
          <a:srgbClr val="2E4B9B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29438C"/>
        </a:accent6>
        <a:hlink>
          <a:srgbClr val="2E4B9B"/>
        </a:hlink>
        <a:folHlink>
          <a:srgbClr val="2E4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orlageHsKa.pptx" id="{6B98A181-86A7-47FE-94E2-5455DEB826F5}" vid="{FB2246CB-2A30-491B-AD7C-BBE714F0EE53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VorlageHsKa</Template>
  <TotalTime>0</TotalTime>
  <Words>780</Words>
  <Application>Microsoft Office PowerPoint</Application>
  <PresentationFormat>Benutzerdefiniert</PresentationFormat>
  <Paragraphs>307</Paragraphs>
  <Slides>26</Slides>
  <Notes>24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5" baseType="lpstr">
      <vt:lpstr>Arial</vt:lpstr>
      <vt:lpstr>Courier New</vt:lpstr>
      <vt:lpstr>MS Reference Sans Serif</vt:lpstr>
      <vt:lpstr>Symbol</vt:lpstr>
      <vt:lpstr>Times New Roman</vt:lpstr>
      <vt:lpstr>Verdana</vt:lpstr>
      <vt:lpstr>Verdana </vt:lpstr>
      <vt:lpstr>HsKa-16-9-Walter</vt:lpstr>
      <vt:lpstr>Clip</vt:lpstr>
      <vt:lpstr>„Zahlen im Computer“  (Klasse 7 Aufbaukurs Informatik) “Die Bildauswahl erfolgte in Anlehnung an das Alter der Kinder“</vt:lpstr>
      <vt:lpstr>Inhalt</vt:lpstr>
      <vt:lpstr>Zahlensysteme</vt:lpstr>
      <vt:lpstr> Umwandlung in Zahlensysteme</vt:lpstr>
      <vt:lpstr>Hexadezimal, Oktal</vt:lpstr>
      <vt:lpstr>Binärzahl</vt:lpstr>
      <vt:lpstr>Binärzahl 1</vt:lpstr>
      <vt:lpstr>Binärzahl 0</vt:lpstr>
      <vt:lpstr>Binärzahl 0 im 8-Bit-Computer</vt:lpstr>
      <vt:lpstr>Binärzahl 1011 im Computer</vt:lpstr>
      <vt:lpstr>Addition von Binärzahlen</vt:lpstr>
      <vt:lpstr>Subtraktion von Binärzahlen </vt:lpstr>
      <vt:lpstr>Zweierkomplement</vt:lpstr>
      <vt:lpstr>Subtraktion</vt:lpstr>
      <vt:lpstr>Multiplikation von Binärzahlen</vt:lpstr>
      <vt:lpstr>Division von Binärzahlen</vt:lpstr>
      <vt:lpstr>Vorzeichenbehaftete Binärzahlen</vt:lpstr>
      <vt:lpstr>Übertrag und Überlauf</vt:lpstr>
      <vt:lpstr>BCD-Darstellung</vt:lpstr>
      <vt:lpstr>Gleitkomma-Darstellung</vt:lpstr>
      <vt:lpstr>Darstellung alphanumerischer Daten</vt:lpstr>
      <vt:lpstr>Aufgaben</vt:lpstr>
      <vt:lpstr>Lösungen</vt:lpstr>
      <vt:lpstr>Übung: Zahlen im Computer</vt:lpstr>
      <vt:lpstr>Schlußrunde</vt:lpstr>
      <vt:lpstr>Vielen Dank für Ihre Aufmerksamkeit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Zahlen im Computer</dc:title>
  <dc:subject>Internet Surfkurs</dc:subject>
  <dc:creator>HIT</dc:creator>
  <cp:lastModifiedBy>HIT</cp:lastModifiedBy>
  <cp:revision>12</cp:revision>
  <cp:lastPrinted>2016-08-03T14:33:16Z</cp:lastPrinted>
  <dcterms:created xsi:type="dcterms:W3CDTF">2017-03-25T16:26:29Z</dcterms:created>
  <dcterms:modified xsi:type="dcterms:W3CDTF">2017-03-26T16:58:12Z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walter@fh-karlsruhe.de</vt:lpwstr>
  </property>
  <property fmtid="{D5CDD505-2E9C-101B-9397-08002B2CF9AE}" pid="8" name="HomePage">
    <vt:lpwstr>http://www.hit.fh-karlsruhe.de</vt:lpwstr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BackColor">
    <vt:i4>16777215</vt:i4>
  </property>
  <property fmtid="{D5CDD505-2E9C-101B-9397-08002B2CF9AE}" pid="13" name="TextColor">
    <vt:i4>0</vt:i4>
  </property>
  <property fmtid="{D5CDD505-2E9C-101B-9397-08002B2CF9AE}" pid="14" name="LinkColor">
    <vt:i4>10177326</vt:i4>
  </property>
  <property fmtid="{D5CDD505-2E9C-101B-9397-08002B2CF9AE}" pid="15" name="VisitedColor">
    <vt:i4>10177326</vt:i4>
  </property>
</Properties>
</file>